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13716000" cx="24384000"/>
  <p:notesSz cx="6858000" cy="9144000"/>
  <p:embeddedFontLst>
    <p:embeddedFont>
      <p:font typeface="Montserrat"/>
      <p:regular r:id="rId30"/>
      <p:bold r:id="rId31"/>
      <p:italic r:id="rId32"/>
      <p:boldItalic r:id="rId33"/>
    </p:embeddedFont>
    <p:embeddedFont>
      <p:font typeface="Helvetica Neue"/>
      <p:regular r:id="rId34"/>
      <p:bold r:id="rId35"/>
      <p:italic r:id="rId36"/>
      <p:boldItalic r:id="rId37"/>
    </p:embeddedFont>
    <p:embeddedFont>
      <p:font typeface="Helvetica Neue Light"/>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320">
          <p15:clr>
            <a:srgbClr val="A4A3A4"/>
          </p15:clr>
        </p15:guide>
        <p15:guide id="2" pos="7680">
          <p15:clr>
            <a:srgbClr val="A4A3A4"/>
          </p15:clr>
        </p15:guide>
      </p15:sldGuideLst>
    </p:ext>
    <p:ext uri="http://customooxmlschemas.google.com/">
      <go:slidesCustomData xmlns:go="http://customooxmlschemas.google.com/" r:id="rId42" roundtripDataSignature="AMtx7mj7Pn/zEq6xtEfbZTDMGr9NuNOP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5AA8E34-1DAF-4D3C-AF2E-AF0F6D24A221}">
  <a:tblStyle styleId="{F5AA8E34-1DAF-4D3C-AF2E-AF0F6D24A221}" styleName="Table_0">
    <a:wholeTbl>
      <a:tcTxStyle b="off" i="off">
        <a:font>
          <a:latin typeface="Calibri"/>
          <a:ea typeface="Calibri"/>
          <a:cs typeface="Calibri"/>
        </a:font>
        <a:srgbClr val="525252"/>
      </a:tcTxStyle>
      <a:tcStyle>
        <a:tcBdr>
          <a:left>
            <a:ln cap="flat" cmpd="sng" w="12700">
              <a:solidFill>
                <a:srgbClr val="525252"/>
              </a:solidFill>
              <a:prstDash val="solid"/>
              <a:round/>
              <a:headEnd len="sm" w="sm" type="none"/>
              <a:tailEnd len="sm" w="sm" type="none"/>
            </a:ln>
          </a:left>
          <a:right>
            <a:ln cap="flat" cmpd="sng" w="12700">
              <a:solidFill>
                <a:srgbClr val="525252"/>
              </a:solidFill>
              <a:prstDash val="solid"/>
              <a:round/>
              <a:headEnd len="sm" w="sm" type="none"/>
              <a:tailEnd len="sm" w="sm" type="none"/>
            </a:ln>
          </a:right>
          <a:top>
            <a:ln cap="flat" cmpd="sng" w="12700">
              <a:solidFill>
                <a:srgbClr val="525252"/>
              </a:solidFill>
              <a:prstDash val="solid"/>
              <a:round/>
              <a:headEnd len="sm" w="sm" type="none"/>
              <a:tailEnd len="sm" w="sm" type="none"/>
            </a:ln>
          </a:top>
          <a:bottom>
            <a:ln cap="flat" cmpd="sng" w="12700">
              <a:solidFill>
                <a:srgbClr val="525252"/>
              </a:solidFill>
              <a:prstDash val="solid"/>
              <a:round/>
              <a:headEnd len="sm" w="sm" type="none"/>
              <a:tailEnd len="sm" w="sm" type="none"/>
            </a:ln>
          </a:bottom>
          <a:insideH>
            <a:ln cap="flat" cmpd="sng" w="12700">
              <a:solidFill>
                <a:srgbClr val="525252"/>
              </a:solidFill>
              <a:prstDash val="solid"/>
              <a:round/>
              <a:headEnd len="sm" w="sm" type="none"/>
              <a:tailEnd len="sm" w="sm" type="none"/>
            </a:ln>
          </a:insideH>
          <a:insideV>
            <a:ln cap="flat" cmpd="sng" w="12700">
              <a:solidFill>
                <a:srgbClr val="525252"/>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4320" orient="horz"/>
        <p:guide pos="76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Light-italic.fntdata"/><Relationship Id="rId20" Type="http://schemas.openxmlformats.org/officeDocument/2006/relationships/slide" Target="slides/slide14.xml"/><Relationship Id="rId42" Type="http://customschemas.google.com/relationships/presentationmetadata" Target="metadata"/><Relationship Id="rId41" Type="http://schemas.openxmlformats.org/officeDocument/2006/relationships/font" Target="fonts/HelveticaNeueLight-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bold.fntdata"/><Relationship Id="rId30" Type="http://schemas.openxmlformats.org/officeDocument/2006/relationships/font" Target="fonts/Montserrat-regular.fntdata"/><Relationship Id="rId11" Type="http://schemas.openxmlformats.org/officeDocument/2006/relationships/slide" Target="slides/slide5.xml"/><Relationship Id="rId33" Type="http://schemas.openxmlformats.org/officeDocument/2006/relationships/font" Target="fonts/Montserrat-boldItalic.fntdata"/><Relationship Id="rId10" Type="http://schemas.openxmlformats.org/officeDocument/2006/relationships/slide" Target="slides/slide4.xml"/><Relationship Id="rId32" Type="http://schemas.openxmlformats.org/officeDocument/2006/relationships/font" Target="fonts/Montserrat-italic.fntdata"/><Relationship Id="rId13" Type="http://schemas.openxmlformats.org/officeDocument/2006/relationships/slide" Target="slides/slide7.xml"/><Relationship Id="rId35" Type="http://schemas.openxmlformats.org/officeDocument/2006/relationships/font" Target="fonts/HelveticaNeue-bold.fntdata"/><Relationship Id="rId12" Type="http://schemas.openxmlformats.org/officeDocument/2006/relationships/slide" Target="slides/slide6.xml"/><Relationship Id="rId34" Type="http://schemas.openxmlformats.org/officeDocument/2006/relationships/font" Target="fonts/HelveticaNeue-regular.fntdata"/><Relationship Id="rId15" Type="http://schemas.openxmlformats.org/officeDocument/2006/relationships/slide" Target="slides/slide9.xml"/><Relationship Id="rId37" Type="http://schemas.openxmlformats.org/officeDocument/2006/relationships/font" Target="fonts/HelveticaNeue-boldItalic.fntdata"/><Relationship Id="rId14" Type="http://schemas.openxmlformats.org/officeDocument/2006/relationships/slide" Target="slides/slide8.xml"/><Relationship Id="rId36" Type="http://schemas.openxmlformats.org/officeDocument/2006/relationships/font" Target="fonts/HelveticaNeue-italic.fntdata"/><Relationship Id="rId17" Type="http://schemas.openxmlformats.org/officeDocument/2006/relationships/slide" Target="slides/slide11.xml"/><Relationship Id="rId39" Type="http://schemas.openxmlformats.org/officeDocument/2006/relationships/font" Target="fonts/HelveticaNeueLight-bold.fntdata"/><Relationship Id="rId16" Type="http://schemas.openxmlformats.org/officeDocument/2006/relationships/slide" Target="slides/slide10.xml"/><Relationship Id="rId38" Type="http://schemas.openxmlformats.org/officeDocument/2006/relationships/font" Target="fonts/HelveticaNeueLight-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1pPr>
            <a:lvl2pPr indent="-228600" lvl="1" marL="914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5pPr>
            <a:lvl6pPr indent="-228600" lvl="5" marL="2743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6pPr>
            <a:lvl7pPr indent="-228600" lvl="6" marL="3200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7pPr>
            <a:lvl8pPr indent="-228600" lvl="7" marL="3657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8pPr>
            <a:lvl9pPr indent="-228600" lvl="8" marL="4114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02" name="Google Shape;10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6081a6ce38_0_1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9" name="Google Shape;289;g6081a6ce38_0_18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6083778538_0_1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6083778538_0_15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6083778538_0_1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6083778538_0_16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0" name="Shape 320"/>
        <p:cNvGrpSpPr/>
        <p:nvPr/>
      </p:nvGrpSpPr>
      <p:grpSpPr>
        <a:xfrm>
          <a:off x="0" y="0"/>
          <a:ext cx="0" cy="0"/>
          <a:chOff x="0" y="0"/>
          <a:chExt cx="0" cy="0"/>
        </a:xfrm>
      </p:grpSpPr>
      <p:sp>
        <p:nvSpPr>
          <p:cNvPr id="321" name="Google Shape;321;g6083778538_0_1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6083778538_0_17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6083778538_0_1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6083778538_0_18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6083778538_0_2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6083778538_0_20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Google Shape;431;g6083778538_0_2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6083778538_0_29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Google Shape;438;g6083778538_0_3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6083778538_0_30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g6083778538_0_3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6083778538_0_30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Google Shape;454;g6083778538_0_3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6083778538_0_3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09" name="Google Shape;10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Google Shape;460;g6083778538_0_3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6083778538_0_3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8" name="Shape 468"/>
        <p:cNvGrpSpPr/>
        <p:nvPr/>
      </p:nvGrpSpPr>
      <p:grpSpPr>
        <a:xfrm>
          <a:off x="0" y="0"/>
          <a:ext cx="0" cy="0"/>
          <a:chOff x="0" y="0"/>
          <a:chExt cx="0" cy="0"/>
        </a:xfrm>
      </p:grpSpPr>
      <p:sp>
        <p:nvSpPr>
          <p:cNvPr id="469" name="Google Shape;469;g6083778538_0_3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6083778538_0_3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5" name="Shape 475"/>
        <p:cNvGrpSpPr/>
        <p:nvPr/>
      </p:nvGrpSpPr>
      <p:grpSpPr>
        <a:xfrm>
          <a:off x="0" y="0"/>
          <a:ext cx="0" cy="0"/>
          <a:chOff x="0" y="0"/>
          <a:chExt cx="0" cy="0"/>
        </a:xfrm>
      </p:grpSpPr>
      <p:sp>
        <p:nvSpPr>
          <p:cNvPr id="476" name="Google Shape;476;g6083778538_0_3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6083778538_0_33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Google Shape;482;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83" name="Google Shape;48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626833a794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 name="Google Shape;119;g626833a794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6081a6ce38_0_1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6" name="Google Shape;126;g6081a6ce38_0_10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6081a6ce38_0_1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g6081a6ce38_0_1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6081a6ce38_0_1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5" name="Google Shape;145;g6081a6ce38_0_1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6081a6ce38_0_1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9" name="Google Shape;189;g6081a6ce38_0_14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6081a6ce38_0_1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8" name="Google Shape;238;g6081a6ce38_0_15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6081a6ce38_0_1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2" name="Google Shape;282;g6081a6ce38_0_16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hyperlink" Target="mailto:info@datamaran.com" TargetMode="Externa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m_darkmode_title_candidate_final" showMasterSp="0">
  <p:cSld name="dm_darkmode_title_candidate_final">
    <p:bg>
      <p:bgPr>
        <a:solidFill>
          <a:srgbClr val="232327"/>
        </a:solidFill>
      </p:bgPr>
    </p:bg>
    <p:spTree>
      <p:nvGrpSpPr>
        <p:cNvPr id="35" name="Shape 35"/>
        <p:cNvGrpSpPr/>
        <p:nvPr/>
      </p:nvGrpSpPr>
      <p:grpSpPr>
        <a:xfrm>
          <a:off x="0" y="0"/>
          <a:ext cx="0" cy="0"/>
          <a:chOff x="0" y="0"/>
          <a:chExt cx="0" cy="0"/>
        </a:xfrm>
      </p:grpSpPr>
      <p:grpSp>
        <p:nvGrpSpPr>
          <p:cNvPr id="36" name="Google Shape;36;p5"/>
          <p:cNvGrpSpPr/>
          <p:nvPr/>
        </p:nvGrpSpPr>
        <p:grpSpPr>
          <a:xfrm>
            <a:off x="-2" y="-544938"/>
            <a:ext cx="24384003" cy="14105536"/>
            <a:chOff x="-2" y="-544938"/>
            <a:chExt cx="24384003" cy="14105536"/>
          </a:xfrm>
        </p:grpSpPr>
        <p:sp>
          <p:nvSpPr>
            <p:cNvPr id="37" name="Google Shape;37;p5"/>
            <p:cNvSpPr/>
            <p:nvPr/>
          </p:nvSpPr>
          <p:spPr>
            <a:xfrm>
              <a:off x="-1" y="7088080"/>
              <a:ext cx="24384002" cy="6472518"/>
            </a:xfrm>
            <a:prstGeom prst="flowChartDocument">
              <a:avLst/>
            </a:prstGeom>
            <a:solidFill>
              <a:schemeClr val="lt1">
                <a:alpha val="3529"/>
              </a:scheme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200"/>
                <a:buFont typeface="Helvetica Neue Light"/>
                <a:buNone/>
              </a:pPr>
              <a:r>
                <a:t/>
              </a:r>
              <a:endParaRPr b="0" i="0" sz="3200" u="none" cap="none" strike="noStrike">
                <a:solidFill>
                  <a:srgbClr val="FFFFFF"/>
                </a:solidFill>
                <a:latin typeface="Helvetica Neue Light"/>
                <a:ea typeface="Helvetica Neue Light"/>
                <a:cs typeface="Helvetica Neue Light"/>
                <a:sym typeface="Helvetica Neue Light"/>
              </a:endParaRPr>
            </a:p>
          </p:txBody>
        </p:sp>
        <p:sp>
          <p:nvSpPr>
            <p:cNvPr id="38" name="Google Shape;38;p5"/>
            <p:cNvSpPr/>
            <p:nvPr/>
          </p:nvSpPr>
          <p:spPr>
            <a:xfrm rot="10800000">
              <a:off x="-2" y="-544938"/>
              <a:ext cx="24384000" cy="7633018"/>
            </a:xfrm>
            <a:prstGeom prst="flowChartDocument">
              <a:avLst/>
            </a:prstGeom>
            <a:solidFill>
              <a:schemeClr val="lt1">
                <a:alpha val="3529"/>
              </a:scheme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200"/>
                <a:buFont typeface="Helvetica Neue Light"/>
                <a:buNone/>
              </a:pPr>
              <a:r>
                <a:t/>
              </a:r>
              <a:endParaRPr b="0" i="0" sz="3200" u="none" cap="none" strike="noStrike">
                <a:solidFill>
                  <a:srgbClr val="FFFFFF"/>
                </a:solidFill>
                <a:latin typeface="Helvetica Neue Light"/>
                <a:ea typeface="Helvetica Neue Light"/>
                <a:cs typeface="Helvetica Neue Light"/>
                <a:sym typeface="Helvetica Neue Light"/>
              </a:endParaRPr>
            </a:p>
          </p:txBody>
        </p:sp>
      </p:grpSp>
      <p:sp>
        <p:nvSpPr>
          <p:cNvPr id="39" name="Google Shape;39;p5"/>
          <p:cNvSpPr/>
          <p:nvPr/>
        </p:nvSpPr>
        <p:spPr>
          <a:xfrm>
            <a:off x="24011761" y="6791512"/>
            <a:ext cx="76201" cy="76201"/>
          </a:xfrm>
          <a:prstGeom prst="ellipse">
            <a:avLst/>
          </a:prstGeom>
          <a:solidFill>
            <a:srgbClr val="18A4A4"/>
          </a:solid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40" name="Google Shape;40;p5"/>
          <p:cNvSpPr/>
          <p:nvPr/>
        </p:nvSpPr>
        <p:spPr>
          <a:xfrm>
            <a:off x="24011761" y="7123808"/>
            <a:ext cx="76201" cy="76201"/>
          </a:xfrm>
          <a:prstGeom prst="ellipse">
            <a:avLst/>
          </a:prstGeom>
          <a:no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41" name="Google Shape;41;p5"/>
          <p:cNvSpPr/>
          <p:nvPr/>
        </p:nvSpPr>
        <p:spPr>
          <a:xfrm>
            <a:off x="24011761" y="7445542"/>
            <a:ext cx="76201" cy="76200"/>
          </a:xfrm>
          <a:prstGeom prst="ellipse">
            <a:avLst/>
          </a:prstGeom>
          <a:no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42" name="Google Shape;42;p5"/>
          <p:cNvSpPr/>
          <p:nvPr/>
        </p:nvSpPr>
        <p:spPr>
          <a:xfrm>
            <a:off x="24011761" y="7767275"/>
            <a:ext cx="76201" cy="76201"/>
          </a:xfrm>
          <a:prstGeom prst="ellipse">
            <a:avLst/>
          </a:prstGeom>
          <a:no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43" name="Google Shape;43;p5"/>
          <p:cNvSpPr/>
          <p:nvPr/>
        </p:nvSpPr>
        <p:spPr>
          <a:xfrm>
            <a:off x="24011761" y="8089008"/>
            <a:ext cx="76201" cy="76201"/>
          </a:xfrm>
          <a:prstGeom prst="ellipse">
            <a:avLst/>
          </a:prstGeom>
          <a:no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44" name="Google Shape;44;p5"/>
          <p:cNvSpPr/>
          <p:nvPr/>
        </p:nvSpPr>
        <p:spPr>
          <a:xfrm>
            <a:off x="24164161" y="7011879"/>
            <a:ext cx="76201" cy="76201"/>
          </a:xfrm>
          <a:prstGeom prst="ellipse">
            <a:avLst/>
          </a:prstGeom>
          <a:solidFill>
            <a:srgbClr val="18A4A4"/>
          </a:solid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45" name="Google Shape;45;p5"/>
          <p:cNvSpPr/>
          <p:nvPr/>
        </p:nvSpPr>
        <p:spPr>
          <a:xfrm>
            <a:off x="24164161" y="7276208"/>
            <a:ext cx="76201" cy="76201"/>
          </a:xfrm>
          <a:prstGeom prst="ellipse">
            <a:avLst/>
          </a:prstGeom>
          <a:no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46" name="Google Shape;46;p5"/>
          <p:cNvSpPr/>
          <p:nvPr/>
        </p:nvSpPr>
        <p:spPr>
          <a:xfrm>
            <a:off x="24164161" y="7597942"/>
            <a:ext cx="76201" cy="76200"/>
          </a:xfrm>
          <a:prstGeom prst="ellipse">
            <a:avLst/>
          </a:prstGeom>
          <a:no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47" name="Google Shape;47;p5"/>
          <p:cNvSpPr/>
          <p:nvPr/>
        </p:nvSpPr>
        <p:spPr>
          <a:xfrm>
            <a:off x="24164161" y="7919675"/>
            <a:ext cx="76201" cy="76201"/>
          </a:xfrm>
          <a:prstGeom prst="ellipse">
            <a:avLst/>
          </a:prstGeom>
          <a:no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48" name="Google Shape;48;p5"/>
          <p:cNvSpPr/>
          <p:nvPr/>
        </p:nvSpPr>
        <p:spPr>
          <a:xfrm>
            <a:off x="24164161" y="8241408"/>
            <a:ext cx="76201" cy="76201"/>
          </a:xfrm>
          <a:prstGeom prst="ellipse">
            <a:avLst/>
          </a:prstGeom>
          <a:no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49" name="Google Shape;49;p5"/>
          <p:cNvSpPr/>
          <p:nvPr/>
        </p:nvSpPr>
        <p:spPr>
          <a:xfrm>
            <a:off x="24011761" y="5881388"/>
            <a:ext cx="76201" cy="76200"/>
          </a:xfrm>
          <a:prstGeom prst="ellipse">
            <a:avLst/>
          </a:prstGeom>
          <a:no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50" name="Google Shape;50;p5"/>
          <p:cNvSpPr/>
          <p:nvPr/>
        </p:nvSpPr>
        <p:spPr>
          <a:xfrm>
            <a:off x="24011761" y="6203121"/>
            <a:ext cx="76201" cy="76201"/>
          </a:xfrm>
          <a:prstGeom prst="ellipse">
            <a:avLst/>
          </a:prstGeom>
          <a:no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51" name="Google Shape;51;p5"/>
          <p:cNvSpPr/>
          <p:nvPr/>
        </p:nvSpPr>
        <p:spPr>
          <a:xfrm>
            <a:off x="24011761" y="6524359"/>
            <a:ext cx="76201" cy="76201"/>
          </a:xfrm>
          <a:prstGeom prst="ellipse">
            <a:avLst/>
          </a:prstGeom>
          <a:no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52" name="Google Shape;52;p5"/>
          <p:cNvSpPr/>
          <p:nvPr/>
        </p:nvSpPr>
        <p:spPr>
          <a:xfrm>
            <a:off x="24164161" y="6033788"/>
            <a:ext cx="76201" cy="76200"/>
          </a:xfrm>
          <a:prstGeom prst="ellipse">
            <a:avLst/>
          </a:prstGeom>
          <a:no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53" name="Google Shape;53;p5"/>
          <p:cNvSpPr/>
          <p:nvPr/>
        </p:nvSpPr>
        <p:spPr>
          <a:xfrm>
            <a:off x="24164161" y="6355026"/>
            <a:ext cx="76201" cy="76201"/>
          </a:xfrm>
          <a:prstGeom prst="ellipse">
            <a:avLst/>
          </a:prstGeom>
          <a:no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54" name="Google Shape;54;p5"/>
          <p:cNvSpPr/>
          <p:nvPr/>
        </p:nvSpPr>
        <p:spPr>
          <a:xfrm>
            <a:off x="24164161" y="6676759"/>
            <a:ext cx="76201" cy="76201"/>
          </a:xfrm>
          <a:prstGeom prst="ellipse">
            <a:avLst/>
          </a:prstGeom>
          <a:no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55" name="Google Shape;55;p5"/>
          <p:cNvSpPr/>
          <p:nvPr/>
        </p:nvSpPr>
        <p:spPr>
          <a:xfrm>
            <a:off x="24011761" y="5584821"/>
            <a:ext cx="76201" cy="76200"/>
          </a:xfrm>
          <a:prstGeom prst="ellipse">
            <a:avLst/>
          </a:prstGeom>
          <a:no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56" name="Google Shape;56;p5"/>
          <p:cNvSpPr/>
          <p:nvPr/>
        </p:nvSpPr>
        <p:spPr>
          <a:xfrm>
            <a:off x="24164161" y="5737221"/>
            <a:ext cx="76201" cy="76200"/>
          </a:xfrm>
          <a:prstGeom prst="ellipse">
            <a:avLst/>
          </a:prstGeom>
          <a:no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pic>
        <p:nvPicPr>
          <p:cNvPr id="57" name="Google Shape;57;p5"/>
          <p:cNvPicPr preferRelativeResize="0"/>
          <p:nvPr/>
        </p:nvPicPr>
        <p:blipFill rotWithShape="1">
          <a:blip r:embed="rId2">
            <a:alphaModFix/>
          </a:blip>
          <a:srcRect b="0" l="0" r="0" t="0"/>
          <a:stretch/>
        </p:blipFill>
        <p:spPr>
          <a:xfrm>
            <a:off x="21783728" y="13299306"/>
            <a:ext cx="2339757" cy="138995"/>
          </a:xfrm>
          <a:prstGeom prst="rect">
            <a:avLst/>
          </a:prstGeom>
          <a:noFill/>
          <a:ln>
            <a:noFill/>
          </a:ln>
        </p:spPr>
      </p:pic>
      <p:sp>
        <p:nvSpPr>
          <p:cNvPr id="58" name="Google Shape;58;p5"/>
          <p:cNvSpPr txBox="1"/>
          <p:nvPr>
            <p:ph idx="12" type="sldNum"/>
          </p:nvPr>
        </p:nvSpPr>
        <p:spPr>
          <a:xfrm>
            <a:off x="23585714" y="12702173"/>
            <a:ext cx="537771" cy="572621"/>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BFBFBF"/>
              </a:buClr>
              <a:buSzPts val="1800"/>
              <a:buFont typeface="Montserrat"/>
              <a:buNone/>
              <a:defRPr b="0" i="0" sz="1800" u="none" cap="none" strike="noStrike">
                <a:solidFill>
                  <a:srgbClr val="BFBFBF"/>
                </a:solidFill>
                <a:latin typeface="Montserrat"/>
                <a:ea typeface="Montserrat"/>
                <a:cs typeface="Montserrat"/>
                <a:sym typeface="Montserrat"/>
              </a:defRPr>
            </a:lvl1pPr>
            <a:lvl2pPr indent="0" lvl="1" marL="0" marR="0" algn="ctr">
              <a:lnSpc>
                <a:spcPct val="100000"/>
              </a:lnSpc>
              <a:spcBef>
                <a:spcPts val="0"/>
              </a:spcBef>
              <a:spcAft>
                <a:spcPts val="0"/>
              </a:spcAft>
              <a:buClr>
                <a:srgbClr val="BFBFBF"/>
              </a:buClr>
              <a:buSzPts val="1800"/>
              <a:buFont typeface="Montserrat"/>
              <a:buNone/>
              <a:defRPr b="0" i="0" sz="1800" u="none" cap="none" strike="noStrike">
                <a:solidFill>
                  <a:srgbClr val="BFBFBF"/>
                </a:solidFill>
                <a:latin typeface="Montserrat"/>
                <a:ea typeface="Montserrat"/>
                <a:cs typeface="Montserrat"/>
                <a:sym typeface="Montserrat"/>
              </a:defRPr>
            </a:lvl2pPr>
            <a:lvl3pPr indent="0" lvl="2" marL="0" marR="0" algn="ctr">
              <a:lnSpc>
                <a:spcPct val="100000"/>
              </a:lnSpc>
              <a:spcBef>
                <a:spcPts val="0"/>
              </a:spcBef>
              <a:spcAft>
                <a:spcPts val="0"/>
              </a:spcAft>
              <a:buClr>
                <a:srgbClr val="BFBFBF"/>
              </a:buClr>
              <a:buSzPts val="1800"/>
              <a:buFont typeface="Montserrat"/>
              <a:buNone/>
              <a:defRPr b="0" i="0" sz="1800" u="none" cap="none" strike="noStrike">
                <a:solidFill>
                  <a:srgbClr val="BFBFBF"/>
                </a:solidFill>
                <a:latin typeface="Montserrat"/>
                <a:ea typeface="Montserrat"/>
                <a:cs typeface="Montserrat"/>
                <a:sym typeface="Montserrat"/>
              </a:defRPr>
            </a:lvl3pPr>
            <a:lvl4pPr indent="0" lvl="3" marL="0" marR="0" algn="ctr">
              <a:lnSpc>
                <a:spcPct val="100000"/>
              </a:lnSpc>
              <a:spcBef>
                <a:spcPts val="0"/>
              </a:spcBef>
              <a:spcAft>
                <a:spcPts val="0"/>
              </a:spcAft>
              <a:buClr>
                <a:srgbClr val="BFBFBF"/>
              </a:buClr>
              <a:buSzPts val="1800"/>
              <a:buFont typeface="Montserrat"/>
              <a:buNone/>
              <a:defRPr b="0" i="0" sz="1800" u="none" cap="none" strike="noStrike">
                <a:solidFill>
                  <a:srgbClr val="BFBFBF"/>
                </a:solidFill>
                <a:latin typeface="Montserrat"/>
                <a:ea typeface="Montserrat"/>
                <a:cs typeface="Montserrat"/>
                <a:sym typeface="Montserrat"/>
              </a:defRPr>
            </a:lvl4pPr>
            <a:lvl5pPr indent="0" lvl="4" marL="0" marR="0" algn="ctr">
              <a:lnSpc>
                <a:spcPct val="100000"/>
              </a:lnSpc>
              <a:spcBef>
                <a:spcPts val="0"/>
              </a:spcBef>
              <a:spcAft>
                <a:spcPts val="0"/>
              </a:spcAft>
              <a:buClr>
                <a:srgbClr val="BFBFBF"/>
              </a:buClr>
              <a:buSzPts val="1800"/>
              <a:buFont typeface="Montserrat"/>
              <a:buNone/>
              <a:defRPr b="0" i="0" sz="1800" u="none" cap="none" strike="noStrike">
                <a:solidFill>
                  <a:srgbClr val="BFBFBF"/>
                </a:solidFill>
                <a:latin typeface="Montserrat"/>
                <a:ea typeface="Montserrat"/>
                <a:cs typeface="Montserrat"/>
                <a:sym typeface="Montserrat"/>
              </a:defRPr>
            </a:lvl5pPr>
            <a:lvl6pPr indent="0" lvl="5" marL="0" marR="0" algn="ctr">
              <a:lnSpc>
                <a:spcPct val="100000"/>
              </a:lnSpc>
              <a:spcBef>
                <a:spcPts val="0"/>
              </a:spcBef>
              <a:spcAft>
                <a:spcPts val="0"/>
              </a:spcAft>
              <a:buClr>
                <a:srgbClr val="BFBFBF"/>
              </a:buClr>
              <a:buSzPts val="1800"/>
              <a:buFont typeface="Montserrat"/>
              <a:buNone/>
              <a:defRPr b="0" i="0" sz="1800" u="none" cap="none" strike="noStrike">
                <a:solidFill>
                  <a:srgbClr val="BFBFBF"/>
                </a:solidFill>
                <a:latin typeface="Montserrat"/>
                <a:ea typeface="Montserrat"/>
                <a:cs typeface="Montserrat"/>
                <a:sym typeface="Montserrat"/>
              </a:defRPr>
            </a:lvl6pPr>
            <a:lvl7pPr indent="0" lvl="6" marL="0" marR="0" algn="ctr">
              <a:lnSpc>
                <a:spcPct val="100000"/>
              </a:lnSpc>
              <a:spcBef>
                <a:spcPts val="0"/>
              </a:spcBef>
              <a:spcAft>
                <a:spcPts val="0"/>
              </a:spcAft>
              <a:buClr>
                <a:srgbClr val="BFBFBF"/>
              </a:buClr>
              <a:buSzPts val="1800"/>
              <a:buFont typeface="Montserrat"/>
              <a:buNone/>
              <a:defRPr b="0" i="0" sz="1800" u="none" cap="none" strike="noStrike">
                <a:solidFill>
                  <a:srgbClr val="BFBFBF"/>
                </a:solidFill>
                <a:latin typeface="Montserrat"/>
                <a:ea typeface="Montserrat"/>
                <a:cs typeface="Montserrat"/>
                <a:sym typeface="Montserrat"/>
              </a:defRPr>
            </a:lvl7pPr>
            <a:lvl8pPr indent="0" lvl="7" marL="0" marR="0" algn="ctr">
              <a:lnSpc>
                <a:spcPct val="100000"/>
              </a:lnSpc>
              <a:spcBef>
                <a:spcPts val="0"/>
              </a:spcBef>
              <a:spcAft>
                <a:spcPts val="0"/>
              </a:spcAft>
              <a:buClr>
                <a:srgbClr val="BFBFBF"/>
              </a:buClr>
              <a:buSzPts val="1800"/>
              <a:buFont typeface="Montserrat"/>
              <a:buNone/>
              <a:defRPr b="0" i="0" sz="1800" u="none" cap="none" strike="noStrike">
                <a:solidFill>
                  <a:srgbClr val="BFBFBF"/>
                </a:solidFill>
                <a:latin typeface="Montserrat"/>
                <a:ea typeface="Montserrat"/>
                <a:cs typeface="Montserrat"/>
                <a:sym typeface="Montserrat"/>
              </a:defRPr>
            </a:lvl8pPr>
            <a:lvl9pPr indent="0" lvl="8" marL="0" marR="0" algn="ctr">
              <a:lnSpc>
                <a:spcPct val="100000"/>
              </a:lnSpc>
              <a:spcBef>
                <a:spcPts val="0"/>
              </a:spcBef>
              <a:spcAft>
                <a:spcPts val="0"/>
              </a:spcAft>
              <a:buClr>
                <a:srgbClr val="BFBFBF"/>
              </a:buClr>
              <a:buSzPts val="1800"/>
              <a:buFont typeface="Montserrat"/>
              <a:buNone/>
              <a:defRPr b="0" i="0" sz="1800" u="none" cap="none" strike="noStrike">
                <a:solidFill>
                  <a:srgbClr val="BFBFBF"/>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en-US"/>
              <a:t>‹#›</a:t>
            </a:fld>
            <a:endParaRPr/>
          </a:p>
        </p:txBody>
      </p:sp>
      <p:pic>
        <p:nvPicPr>
          <p:cNvPr id="59" name="Google Shape;59;p5"/>
          <p:cNvPicPr preferRelativeResize="0"/>
          <p:nvPr/>
        </p:nvPicPr>
        <p:blipFill rotWithShape="1">
          <a:blip r:embed="rId3">
            <a:alphaModFix/>
          </a:blip>
          <a:srcRect b="0" l="0" r="0" t="0"/>
          <a:stretch/>
        </p:blipFill>
        <p:spPr>
          <a:xfrm>
            <a:off x="0" y="0"/>
            <a:ext cx="24384001" cy="13716000"/>
          </a:xfrm>
          <a:prstGeom prst="rect">
            <a:avLst/>
          </a:prstGeom>
          <a:noFill/>
          <a:ln>
            <a:noFill/>
          </a:ln>
        </p:spPr>
      </p:pic>
      <p:sp>
        <p:nvSpPr>
          <p:cNvPr id="60" name="Google Shape;60;p5"/>
          <p:cNvSpPr txBox="1"/>
          <p:nvPr>
            <p:ph idx="1" type="body"/>
          </p:nvPr>
        </p:nvSpPr>
        <p:spPr>
          <a:xfrm>
            <a:off x="366708" y="857737"/>
            <a:ext cx="7097712" cy="37703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4000"/>
              <a:buFont typeface="Montserrat"/>
              <a:buNone/>
              <a:defRPr b="0" i="0" sz="4000" u="none" cap="none" strike="noStrike">
                <a:solidFill>
                  <a:schemeClr val="lt1"/>
                </a:solidFill>
                <a:latin typeface="Montserrat"/>
                <a:ea typeface="Montserrat"/>
                <a:cs typeface="Montserrat"/>
                <a:sym typeface="Montserrat"/>
              </a:defRPr>
            </a:lvl1pPr>
            <a:lvl2pPr indent="-228600" lvl="1" marL="914400" marR="0" rtl="0" algn="l">
              <a:lnSpc>
                <a:spcPct val="100000"/>
              </a:lnSpc>
              <a:spcBef>
                <a:spcPts val="0"/>
              </a:spcBef>
              <a:spcAft>
                <a:spcPts val="0"/>
              </a:spcAft>
              <a:buClr>
                <a:schemeClr val="lt1"/>
              </a:buClr>
              <a:buSzPts val="3600"/>
              <a:buFont typeface="Montserrat"/>
              <a:buNone/>
              <a:defRPr b="0" i="0" sz="3600" u="none" cap="none" strike="noStrike">
                <a:solidFill>
                  <a:schemeClr val="lt1"/>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chemeClr val="lt1"/>
              </a:buClr>
              <a:buSzPts val="3600"/>
              <a:buFont typeface="Montserrat"/>
              <a:buNone/>
              <a:defRPr b="0" i="0" sz="3600" u="none" cap="none" strike="noStrike">
                <a:solidFill>
                  <a:schemeClr val="lt1"/>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chemeClr val="lt1"/>
              </a:buClr>
              <a:buSzPts val="3600"/>
              <a:buFont typeface="Montserrat"/>
              <a:buNone/>
              <a:defRPr b="0" i="0" sz="3600" u="none" cap="none" strike="noStrike">
                <a:solidFill>
                  <a:schemeClr val="lt1"/>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chemeClr val="lt1"/>
              </a:buClr>
              <a:buSzPts val="3600"/>
              <a:buFont typeface="Montserrat"/>
              <a:buNone/>
              <a:defRPr b="0" i="0" sz="3600" u="none" cap="none" strike="noStrike">
                <a:solidFill>
                  <a:schemeClr val="lt1"/>
                </a:solidFill>
                <a:latin typeface="Montserrat"/>
                <a:ea typeface="Montserrat"/>
                <a:cs typeface="Montserrat"/>
                <a:sym typeface="Montserrat"/>
              </a:defRPr>
            </a:lvl5pPr>
            <a:lvl6pPr indent="-228600" lvl="5" marL="2743200" marR="0" rtl="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6pPr>
            <a:lvl7pPr indent="-228600" lvl="6" marL="3200400" marR="0" rtl="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7pPr>
            <a:lvl8pPr indent="-228600" lvl="7" marL="3657600" marR="0" rtl="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8pPr>
            <a:lvl9pPr indent="-228600" lvl="8" marL="4114800" marR="0" rtl="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9pPr>
          </a:lstStyle>
          <a:p/>
        </p:txBody>
      </p:sp>
      <p:sp>
        <p:nvSpPr>
          <p:cNvPr id="61" name="Google Shape;61;p5"/>
          <p:cNvSpPr txBox="1"/>
          <p:nvPr>
            <p:ph idx="2" type="body"/>
          </p:nvPr>
        </p:nvSpPr>
        <p:spPr>
          <a:xfrm>
            <a:off x="366708" y="10095253"/>
            <a:ext cx="7097712" cy="15516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Montserrat"/>
              <a:buNone/>
              <a:defRPr b="0" i="0" sz="2800" u="none" cap="none" strike="noStrike">
                <a:solidFill>
                  <a:schemeClr val="lt1"/>
                </a:solidFill>
                <a:latin typeface="Montserrat"/>
                <a:ea typeface="Montserrat"/>
                <a:cs typeface="Montserrat"/>
                <a:sym typeface="Montserrat"/>
              </a:defRPr>
            </a:lvl1pPr>
            <a:lvl2pPr indent="-228600" lvl="1" marL="914400" marR="0" rtl="0" algn="l">
              <a:lnSpc>
                <a:spcPct val="100000"/>
              </a:lnSpc>
              <a:spcBef>
                <a:spcPts val="0"/>
              </a:spcBef>
              <a:spcAft>
                <a:spcPts val="0"/>
              </a:spcAft>
              <a:buClr>
                <a:schemeClr val="lt1"/>
              </a:buClr>
              <a:buSzPts val="3600"/>
              <a:buFont typeface="Montserrat"/>
              <a:buNone/>
              <a:defRPr b="0" i="0" sz="3600" u="none" cap="none" strike="noStrike">
                <a:solidFill>
                  <a:schemeClr val="lt1"/>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chemeClr val="lt1"/>
              </a:buClr>
              <a:buSzPts val="3600"/>
              <a:buFont typeface="Montserrat"/>
              <a:buNone/>
              <a:defRPr b="0" i="0" sz="3600" u="none" cap="none" strike="noStrike">
                <a:solidFill>
                  <a:schemeClr val="lt1"/>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chemeClr val="lt1"/>
              </a:buClr>
              <a:buSzPts val="3600"/>
              <a:buFont typeface="Montserrat"/>
              <a:buNone/>
              <a:defRPr b="0" i="0" sz="3600" u="none" cap="none" strike="noStrike">
                <a:solidFill>
                  <a:schemeClr val="lt1"/>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chemeClr val="lt1"/>
              </a:buClr>
              <a:buSzPts val="3600"/>
              <a:buFont typeface="Montserrat"/>
              <a:buNone/>
              <a:defRPr b="0" i="0" sz="3600" u="none" cap="none" strike="noStrike">
                <a:solidFill>
                  <a:schemeClr val="lt1"/>
                </a:solidFill>
                <a:latin typeface="Montserrat"/>
                <a:ea typeface="Montserrat"/>
                <a:cs typeface="Montserrat"/>
                <a:sym typeface="Montserrat"/>
              </a:defRPr>
            </a:lvl5pPr>
            <a:lvl6pPr indent="-228600" lvl="5" marL="2743200" marR="0" rtl="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6pPr>
            <a:lvl7pPr indent="-228600" lvl="6" marL="3200400" marR="0" rtl="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7pPr>
            <a:lvl8pPr indent="-228600" lvl="7" marL="3657600" marR="0" rtl="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8pPr>
            <a:lvl9pPr indent="-228600" lvl="8" marL="4114800" marR="0" rtl="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9pPr>
          </a:lstStyle>
          <a:p/>
        </p:txBody>
      </p:sp>
      <p:sp>
        <p:nvSpPr>
          <p:cNvPr id="62" name="Google Shape;62;p5"/>
          <p:cNvSpPr txBox="1"/>
          <p:nvPr>
            <p:ph idx="3" type="body"/>
          </p:nvPr>
        </p:nvSpPr>
        <p:spPr>
          <a:xfrm>
            <a:off x="366708" y="11954915"/>
            <a:ext cx="7097712" cy="60715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400"/>
              <a:buFont typeface="Montserrat"/>
              <a:buNone/>
              <a:defRPr b="0" i="0" sz="2400" u="none" cap="none" strike="noStrike">
                <a:solidFill>
                  <a:schemeClr val="lt1"/>
                </a:solidFill>
                <a:latin typeface="Montserrat"/>
                <a:ea typeface="Montserrat"/>
                <a:cs typeface="Montserrat"/>
                <a:sym typeface="Montserrat"/>
              </a:defRPr>
            </a:lvl1pPr>
            <a:lvl2pPr indent="-228600" lvl="1" marL="914400" marR="0" rtl="0" algn="l">
              <a:lnSpc>
                <a:spcPct val="100000"/>
              </a:lnSpc>
              <a:spcBef>
                <a:spcPts val="0"/>
              </a:spcBef>
              <a:spcAft>
                <a:spcPts val="0"/>
              </a:spcAft>
              <a:buClr>
                <a:schemeClr val="lt1"/>
              </a:buClr>
              <a:buSzPts val="3600"/>
              <a:buFont typeface="Montserrat"/>
              <a:buNone/>
              <a:defRPr b="0" i="0" sz="3600" u="none" cap="none" strike="noStrike">
                <a:solidFill>
                  <a:schemeClr val="lt1"/>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chemeClr val="lt1"/>
              </a:buClr>
              <a:buSzPts val="3600"/>
              <a:buFont typeface="Montserrat"/>
              <a:buNone/>
              <a:defRPr b="0" i="0" sz="3600" u="none" cap="none" strike="noStrike">
                <a:solidFill>
                  <a:schemeClr val="lt1"/>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chemeClr val="lt1"/>
              </a:buClr>
              <a:buSzPts val="3600"/>
              <a:buFont typeface="Montserrat"/>
              <a:buNone/>
              <a:defRPr b="0" i="0" sz="3600" u="none" cap="none" strike="noStrike">
                <a:solidFill>
                  <a:schemeClr val="lt1"/>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chemeClr val="lt1"/>
              </a:buClr>
              <a:buSzPts val="3600"/>
              <a:buFont typeface="Montserrat"/>
              <a:buNone/>
              <a:defRPr b="0" i="0" sz="3600" u="none" cap="none" strike="noStrike">
                <a:solidFill>
                  <a:schemeClr val="lt1"/>
                </a:solidFill>
                <a:latin typeface="Montserrat"/>
                <a:ea typeface="Montserrat"/>
                <a:cs typeface="Montserrat"/>
                <a:sym typeface="Montserrat"/>
              </a:defRPr>
            </a:lvl5pPr>
            <a:lvl6pPr indent="-228600" lvl="5" marL="2743200" marR="0" rtl="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6pPr>
            <a:lvl7pPr indent="-228600" lvl="6" marL="3200400" marR="0" rtl="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7pPr>
            <a:lvl8pPr indent="-228600" lvl="7" marL="3657600" marR="0" rtl="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8pPr>
            <a:lvl9pPr indent="-228600" lvl="8" marL="4114800" marR="0" rtl="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m_standard_title" showMasterSp="0">
  <p:cSld name="dm_standard_title">
    <p:bg>
      <p:bgPr>
        <a:gradFill>
          <a:gsLst>
            <a:gs pos="0">
              <a:schemeClr val="lt1"/>
            </a:gs>
            <a:gs pos="100000">
              <a:srgbClr val="6BA9B5"/>
            </a:gs>
          </a:gsLst>
          <a:lin ang="12574034" scaled="0"/>
        </a:gradFill>
      </p:bgPr>
    </p:bg>
    <p:spTree>
      <p:nvGrpSpPr>
        <p:cNvPr id="63" name="Shape 63"/>
        <p:cNvGrpSpPr/>
        <p:nvPr/>
      </p:nvGrpSpPr>
      <p:grpSpPr>
        <a:xfrm>
          <a:off x="0" y="0"/>
          <a:ext cx="0" cy="0"/>
          <a:chOff x="0" y="0"/>
          <a:chExt cx="0" cy="0"/>
        </a:xfrm>
      </p:grpSpPr>
      <p:sp>
        <p:nvSpPr>
          <p:cNvPr id="64" name="Google Shape;64;p6"/>
          <p:cNvSpPr/>
          <p:nvPr/>
        </p:nvSpPr>
        <p:spPr>
          <a:xfrm>
            <a:off x="24011761" y="6791512"/>
            <a:ext cx="76201" cy="76201"/>
          </a:xfrm>
          <a:prstGeom prst="ellipse">
            <a:avLst/>
          </a:prstGeom>
          <a:solidFill>
            <a:srgbClr val="6BA9B5"/>
          </a:solidFill>
          <a:ln cap="flat" cmpd="sng" w="9525">
            <a:solidFill>
              <a:srgbClr val="6BA9B5">
                <a:alpha val="51764"/>
              </a:srgbClr>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65" name="Google Shape;65;p6"/>
          <p:cNvSpPr/>
          <p:nvPr/>
        </p:nvSpPr>
        <p:spPr>
          <a:xfrm>
            <a:off x="24011761" y="7123808"/>
            <a:ext cx="76201" cy="76201"/>
          </a:xfrm>
          <a:prstGeom prst="ellipse">
            <a:avLst/>
          </a:prstGeom>
          <a:noFill/>
          <a:ln cap="flat" cmpd="sng" w="9525">
            <a:solidFill>
              <a:srgbClr val="6BA9B5">
                <a:alpha val="42745"/>
              </a:srgbClr>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66" name="Google Shape;66;p6"/>
          <p:cNvSpPr/>
          <p:nvPr/>
        </p:nvSpPr>
        <p:spPr>
          <a:xfrm>
            <a:off x="24011761" y="7445542"/>
            <a:ext cx="76201" cy="76200"/>
          </a:xfrm>
          <a:prstGeom prst="ellipse">
            <a:avLst/>
          </a:prstGeom>
          <a:noFill/>
          <a:ln cap="flat" cmpd="sng" w="9525">
            <a:solidFill>
              <a:srgbClr val="6BA9B5">
                <a:alpha val="42745"/>
              </a:srgbClr>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67" name="Google Shape;67;p6"/>
          <p:cNvSpPr/>
          <p:nvPr/>
        </p:nvSpPr>
        <p:spPr>
          <a:xfrm>
            <a:off x="24011761" y="7767275"/>
            <a:ext cx="76201" cy="76201"/>
          </a:xfrm>
          <a:prstGeom prst="ellipse">
            <a:avLst/>
          </a:prstGeom>
          <a:noFill/>
          <a:ln cap="flat" cmpd="sng" w="9525">
            <a:solidFill>
              <a:srgbClr val="6BA9B5">
                <a:alpha val="42745"/>
              </a:srgbClr>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68" name="Google Shape;68;p6"/>
          <p:cNvSpPr/>
          <p:nvPr/>
        </p:nvSpPr>
        <p:spPr>
          <a:xfrm>
            <a:off x="24011761" y="8089008"/>
            <a:ext cx="76201" cy="76201"/>
          </a:xfrm>
          <a:prstGeom prst="ellipse">
            <a:avLst/>
          </a:prstGeom>
          <a:noFill/>
          <a:ln cap="flat" cmpd="sng" w="9525">
            <a:solidFill>
              <a:srgbClr val="6BA9B5">
                <a:alpha val="42745"/>
              </a:srgbClr>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69" name="Google Shape;69;p6"/>
          <p:cNvSpPr/>
          <p:nvPr/>
        </p:nvSpPr>
        <p:spPr>
          <a:xfrm>
            <a:off x="24164161" y="6954475"/>
            <a:ext cx="76201" cy="76201"/>
          </a:xfrm>
          <a:prstGeom prst="ellipse">
            <a:avLst/>
          </a:prstGeom>
          <a:solidFill>
            <a:srgbClr val="6BA9B5"/>
          </a:solidFill>
          <a:ln cap="flat" cmpd="sng" w="9525">
            <a:solidFill>
              <a:srgbClr val="6BA9B5">
                <a:alpha val="42745"/>
              </a:srgbClr>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70" name="Google Shape;70;p6"/>
          <p:cNvSpPr/>
          <p:nvPr/>
        </p:nvSpPr>
        <p:spPr>
          <a:xfrm>
            <a:off x="24164161" y="7276208"/>
            <a:ext cx="76201" cy="76201"/>
          </a:xfrm>
          <a:prstGeom prst="ellipse">
            <a:avLst/>
          </a:prstGeom>
          <a:noFill/>
          <a:ln cap="flat" cmpd="sng" w="9525">
            <a:solidFill>
              <a:srgbClr val="6BA9B5">
                <a:alpha val="42745"/>
              </a:srgbClr>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71" name="Google Shape;71;p6"/>
          <p:cNvSpPr/>
          <p:nvPr/>
        </p:nvSpPr>
        <p:spPr>
          <a:xfrm>
            <a:off x="24164161" y="7597942"/>
            <a:ext cx="76201" cy="76200"/>
          </a:xfrm>
          <a:prstGeom prst="ellipse">
            <a:avLst/>
          </a:prstGeom>
          <a:noFill/>
          <a:ln cap="flat" cmpd="sng" w="9525">
            <a:solidFill>
              <a:srgbClr val="6BA9B5">
                <a:alpha val="42745"/>
              </a:srgbClr>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72" name="Google Shape;72;p6"/>
          <p:cNvSpPr/>
          <p:nvPr/>
        </p:nvSpPr>
        <p:spPr>
          <a:xfrm>
            <a:off x="24164161" y="7919675"/>
            <a:ext cx="76201" cy="76201"/>
          </a:xfrm>
          <a:prstGeom prst="ellipse">
            <a:avLst/>
          </a:prstGeom>
          <a:noFill/>
          <a:ln cap="flat" cmpd="sng" w="9525">
            <a:solidFill>
              <a:srgbClr val="6BA9B5">
                <a:alpha val="42745"/>
              </a:srgbClr>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73" name="Google Shape;73;p6"/>
          <p:cNvSpPr/>
          <p:nvPr/>
        </p:nvSpPr>
        <p:spPr>
          <a:xfrm>
            <a:off x="24164161" y="8241408"/>
            <a:ext cx="76201" cy="76201"/>
          </a:xfrm>
          <a:prstGeom prst="ellipse">
            <a:avLst/>
          </a:prstGeom>
          <a:noFill/>
          <a:ln cap="flat" cmpd="sng" w="9525">
            <a:solidFill>
              <a:srgbClr val="6BA9B5">
                <a:alpha val="42745"/>
              </a:srgbClr>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74" name="Google Shape;74;p6"/>
          <p:cNvSpPr/>
          <p:nvPr/>
        </p:nvSpPr>
        <p:spPr>
          <a:xfrm>
            <a:off x="24011761" y="5881388"/>
            <a:ext cx="76201" cy="76200"/>
          </a:xfrm>
          <a:prstGeom prst="ellipse">
            <a:avLst/>
          </a:prstGeom>
          <a:noFill/>
          <a:ln cap="flat" cmpd="sng" w="9525">
            <a:solidFill>
              <a:srgbClr val="6BA9B5">
                <a:alpha val="51764"/>
              </a:srgbClr>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75" name="Google Shape;75;p6"/>
          <p:cNvSpPr/>
          <p:nvPr/>
        </p:nvSpPr>
        <p:spPr>
          <a:xfrm>
            <a:off x="24011761" y="6203121"/>
            <a:ext cx="76201" cy="76201"/>
          </a:xfrm>
          <a:prstGeom prst="ellipse">
            <a:avLst/>
          </a:prstGeom>
          <a:noFill/>
          <a:ln cap="flat" cmpd="sng" w="9525">
            <a:solidFill>
              <a:srgbClr val="6BA9B5">
                <a:alpha val="51764"/>
              </a:srgbClr>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76" name="Google Shape;76;p6"/>
          <p:cNvSpPr/>
          <p:nvPr/>
        </p:nvSpPr>
        <p:spPr>
          <a:xfrm>
            <a:off x="24011761" y="6524359"/>
            <a:ext cx="76201" cy="76201"/>
          </a:xfrm>
          <a:prstGeom prst="ellipse">
            <a:avLst/>
          </a:prstGeom>
          <a:noFill/>
          <a:ln cap="flat" cmpd="sng" w="9525">
            <a:solidFill>
              <a:srgbClr val="6BA9B5">
                <a:alpha val="51764"/>
              </a:srgbClr>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77" name="Google Shape;77;p6"/>
          <p:cNvSpPr/>
          <p:nvPr/>
        </p:nvSpPr>
        <p:spPr>
          <a:xfrm>
            <a:off x="24164161" y="6033788"/>
            <a:ext cx="76201" cy="76200"/>
          </a:xfrm>
          <a:prstGeom prst="ellipse">
            <a:avLst/>
          </a:prstGeom>
          <a:noFill/>
          <a:ln cap="flat" cmpd="sng" w="9525">
            <a:solidFill>
              <a:srgbClr val="6BA9B5">
                <a:alpha val="51764"/>
              </a:srgbClr>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78" name="Google Shape;78;p6"/>
          <p:cNvSpPr/>
          <p:nvPr/>
        </p:nvSpPr>
        <p:spPr>
          <a:xfrm>
            <a:off x="24164161" y="6355026"/>
            <a:ext cx="76201" cy="76201"/>
          </a:xfrm>
          <a:prstGeom prst="ellipse">
            <a:avLst/>
          </a:prstGeom>
          <a:noFill/>
          <a:ln cap="flat" cmpd="sng" w="9525">
            <a:solidFill>
              <a:srgbClr val="6BA9B5">
                <a:alpha val="51764"/>
              </a:srgbClr>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79" name="Google Shape;79;p6"/>
          <p:cNvSpPr/>
          <p:nvPr/>
        </p:nvSpPr>
        <p:spPr>
          <a:xfrm>
            <a:off x="24164161" y="6676759"/>
            <a:ext cx="76201" cy="76201"/>
          </a:xfrm>
          <a:prstGeom prst="ellipse">
            <a:avLst/>
          </a:prstGeom>
          <a:noFill/>
          <a:ln cap="flat" cmpd="sng" w="9525">
            <a:solidFill>
              <a:srgbClr val="6BA9B5">
                <a:alpha val="51764"/>
              </a:srgbClr>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grpSp>
        <p:nvGrpSpPr>
          <p:cNvPr id="80" name="Google Shape;80;p6"/>
          <p:cNvGrpSpPr/>
          <p:nvPr/>
        </p:nvGrpSpPr>
        <p:grpSpPr>
          <a:xfrm>
            <a:off x="-2" y="-544938"/>
            <a:ext cx="24384003" cy="14105536"/>
            <a:chOff x="-2" y="-544938"/>
            <a:chExt cx="24384003" cy="14105536"/>
          </a:xfrm>
        </p:grpSpPr>
        <p:grpSp>
          <p:nvGrpSpPr>
            <p:cNvPr id="81" name="Google Shape;81;p6"/>
            <p:cNvGrpSpPr/>
            <p:nvPr/>
          </p:nvGrpSpPr>
          <p:grpSpPr>
            <a:xfrm>
              <a:off x="-2" y="-544938"/>
              <a:ext cx="24384003" cy="14105536"/>
              <a:chOff x="-2" y="-544938"/>
              <a:chExt cx="24384003" cy="14105536"/>
            </a:xfrm>
          </p:grpSpPr>
          <p:sp>
            <p:nvSpPr>
              <p:cNvPr id="82" name="Google Shape;82;p6"/>
              <p:cNvSpPr/>
              <p:nvPr/>
            </p:nvSpPr>
            <p:spPr>
              <a:xfrm>
                <a:off x="-1" y="7088080"/>
                <a:ext cx="24384002" cy="6472518"/>
              </a:xfrm>
              <a:prstGeom prst="flowChartDocument">
                <a:avLst/>
              </a:prstGeom>
              <a:solidFill>
                <a:schemeClr val="lt1">
                  <a:alpha val="61568"/>
                </a:scheme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200"/>
                  <a:buFont typeface="Helvetica Neue Light"/>
                  <a:buNone/>
                </a:pPr>
                <a:r>
                  <a:t/>
                </a:r>
                <a:endParaRPr b="0" i="0" sz="3200" u="none" cap="none" strike="noStrike">
                  <a:solidFill>
                    <a:srgbClr val="FFFFFF"/>
                  </a:solidFill>
                  <a:latin typeface="Helvetica Neue Light"/>
                  <a:ea typeface="Helvetica Neue Light"/>
                  <a:cs typeface="Helvetica Neue Light"/>
                  <a:sym typeface="Helvetica Neue Light"/>
                </a:endParaRPr>
              </a:p>
            </p:txBody>
          </p:sp>
          <p:sp>
            <p:nvSpPr>
              <p:cNvPr id="83" name="Google Shape;83;p6"/>
              <p:cNvSpPr/>
              <p:nvPr/>
            </p:nvSpPr>
            <p:spPr>
              <a:xfrm rot="10800000">
                <a:off x="-2" y="-544938"/>
                <a:ext cx="24384000" cy="7633018"/>
              </a:xfrm>
              <a:prstGeom prst="flowChartDocument">
                <a:avLst/>
              </a:prstGeom>
              <a:solidFill>
                <a:schemeClr val="lt1">
                  <a:alpha val="62745"/>
                </a:scheme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200"/>
                  <a:buFont typeface="Helvetica Neue Light"/>
                  <a:buNone/>
                </a:pPr>
                <a:r>
                  <a:t/>
                </a:r>
                <a:endParaRPr b="0" i="0" sz="3200" u="none" cap="none" strike="noStrike">
                  <a:solidFill>
                    <a:srgbClr val="FFFFFF"/>
                  </a:solidFill>
                  <a:latin typeface="Helvetica Neue Light"/>
                  <a:ea typeface="Helvetica Neue Light"/>
                  <a:cs typeface="Helvetica Neue Light"/>
                  <a:sym typeface="Helvetica Neue Light"/>
                </a:endParaRPr>
              </a:p>
            </p:txBody>
          </p:sp>
        </p:grpSp>
        <p:sp>
          <p:nvSpPr>
            <p:cNvPr id="84" name="Google Shape;84;p6"/>
            <p:cNvSpPr/>
            <p:nvPr/>
          </p:nvSpPr>
          <p:spPr>
            <a:xfrm>
              <a:off x="2" y="-2456"/>
              <a:ext cx="24383998" cy="4785415"/>
            </a:xfrm>
            <a:prstGeom prst="roundRect">
              <a:avLst>
                <a:gd fmla="val 0" name="adj"/>
              </a:avLst>
            </a:prstGeom>
            <a:gradFill>
              <a:gsLst>
                <a:gs pos="0">
                  <a:srgbClr val="00A19C">
                    <a:alpha val="60784"/>
                  </a:srgbClr>
                </a:gs>
                <a:gs pos="100000">
                  <a:srgbClr val="FFFFFF">
                    <a:alpha val="0"/>
                  </a:srgbClr>
                </a:gs>
              </a:gsLst>
              <a:lin ang="5400000"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200"/>
                <a:buFont typeface="Helvetica Neue Light"/>
                <a:buNone/>
              </a:pPr>
              <a:r>
                <a:t/>
              </a:r>
              <a:endParaRPr b="0" i="0" sz="3200" u="none" cap="none" strike="noStrike">
                <a:solidFill>
                  <a:srgbClr val="FFFFFF"/>
                </a:solidFill>
                <a:latin typeface="Helvetica Neue Light"/>
                <a:ea typeface="Helvetica Neue Light"/>
                <a:cs typeface="Helvetica Neue Light"/>
                <a:sym typeface="Helvetica Neue Light"/>
              </a:endParaRPr>
            </a:p>
          </p:txBody>
        </p:sp>
      </p:grpSp>
      <p:pic>
        <p:nvPicPr>
          <p:cNvPr id="85" name="Google Shape;85;p6"/>
          <p:cNvPicPr preferRelativeResize="0"/>
          <p:nvPr/>
        </p:nvPicPr>
        <p:blipFill rotWithShape="1">
          <a:blip r:embed="rId2">
            <a:alphaModFix/>
          </a:blip>
          <a:srcRect b="0" l="0" r="0" t="0"/>
          <a:stretch/>
        </p:blipFill>
        <p:spPr>
          <a:xfrm>
            <a:off x="270581" y="224595"/>
            <a:ext cx="1762920" cy="508622"/>
          </a:xfrm>
          <a:prstGeom prst="rect">
            <a:avLst/>
          </a:prstGeom>
          <a:noFill/>
          <a:ln>
            <a:noFill/>
          </a:ln>
        </p:spPr>
      </p:pic>
      <p:sp>
        <p:nvSpPr>
          <p:cNvPr id="86" name="Google Shape;86;p6"/>
          <p:cNvSpPr/>
          <p:nvPr/>
        </p:nvSpPr>
        <p:spPr>
          <a:xfrm>
            <a:off x="24011761" y="5584821"/>
            <a:ext cx="76201" cy="76200"/>
          </a:xfrm>
          <a:prstGeom prst="ellipse">
            <a:avLst/>
          </a:prstGeom>
          <a:noFill/>
          <a:ln cap="flat" cmpd="sng" w="9525">
            <a:solidFill>
              <a:srgbClr val="6BA9B5">
                <a:alpha val="51764"/>
              </a:srgbClr>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87" name="Google Shape;87;p6"/>
          <p:cNvSpPr/>
          <p:nvPr/>
        </p:nvSpPr>
        <p:spPr>
          <a:xfrm>
            <a:off x="24164161" y="5737221"/>
            <a:ext cx="76201" cy="76200"/>
          </a:xfrm>
          <a:prstGeom prst="ellipse">
            <a:avLst/>
          </a:prstGeom>
          <a:noFill/>
          <a:ln cap="flat" cmpd="sng" w="9525">
            <a:solidFill>
              <a:srgbClr val="6BA9B5">
                <a:alpha val="51764"/>
              </a:srgbClr>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pic>
        <p:nvPicPr>
          <p:cNvPr id="88" name="Google Shape;88;p6"/>
          <p:cNvPicPr preferRelativeResize="0"/>
          <p:nvPr/>
        </p:nvPicPr>
        <p:blipFill rotWithShape="1">
          <a:blip r:embed="rId3">
            <a:alphaModFix amt="40000"/>
          </a:blip>
          <a:srcRect b="0" l="0" r="0" t="0"/>
          <a:stretch/>
        </p:blipFill>
        <p:spPr>
          <a:xfrm>
            <a:off x="21783728" y="13299306"/>
            <a:ext cx="2339757" cy="138995"/>
          </a:xfrm>
          <a:prstGeom prst="rect">
            <a:avLst/>
          </a:prstGeom>
          <a:noFill/>
          <a:ln>
            <a:noFill/>
          </a:ln>
        </p:spPr>
      </p:pic>
      <p:sp>
        <p:nvSpPr>
          <p:cNvPr id="89" name="Google Shape;89;p6"/>
          <p:cNvSpPr txBox="1"/>
          <p:nvPr>
            <p:ph idx="1" type="body"/>
          </p:nvPr>
        </p:nvSpPr>
        <p:spPr>
          <a:xfrm>
            <a:off x="2448459" y="127353"/>
            <a:ext cx="19128173" cy="97641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indent="-228600" lvl="1" marL="914400" marR="0" rtl="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2pPr>
            <a:lvl3pPr indent="-228600" lvl="2" marL="1371600" marR="0" rtl="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3pPr>
            <a:lvl4pPr indent="-228600" lvl="3" marL="1828800" marR="0" rtl="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4pPr>
            <a:lvl5pPr indent="-228600" lvl="4" marL="2286000" marR="0" rtl="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5pPr>
            <a:lvl6pPr indent="-228600" lvl="5" marL="2743200" marR="0" rtl="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6pPr>
            <a:lvl7pPr indent="-228600" lvl="6" marL="3200400" marR="0" rtl="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7pPr>
            <a:lvl8pPr indent="-228600" lvl="7" marL="3657600" marR="0" rtl="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8pPr>
            <a:lvl9pPr indent="-228600" lvl="8" marL="4114800" marR="0" rtl="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9pPr>
          </a:lstStyle>
          <a:p/>
        </p:txBody>
      </p:sp>
      <p:sp>
        <p:nvSpPr>
          <p:cNvPr id="90" name="Google Shape;90;p6"/>
          <p:cNvSpPr txBox="1"/>
          <p:nvPr>
            <p:ph idx="12" type="sldNum"/>
          </p:nvPr>
        </p:nvSpPr>
        <p:spPr>
          <a:xfrm>
            <a:off x="23585714" y="12702173"/>
            <a:ext cx="537771" cy="572621"/>
          </a:xfrm>
          <a:prstGeom prst="rect">
            <a:avLst/>
          </a:prstGeom>
          <a:noFill/>
          <a:ln>
            <a:noFill/>
          </a:ln>
        </p:spPr>
        <p:txBody>
          <a:bodyPr anchorCtr="0" anchor="t" bIns="45700" lIns="91425" spcFirstLastPara="1" rIns="91425" wrap="square" tIns="45700">
            <a:noAutofit/>
          </a:bodyPr>
          <a:lstStyle>
            <a:lvl1pPr indent="0" lvl="0" marL="0" marR="0" algn="ctr">
              <a:lnSpc>
                <a:spcPct val="100000"/>
              </a:lnSpc>
              <a:spcBef>
                <a:spcPts val="0"/>
              </a:spcBef>
              <a:spcAft>
                <a:spcPts val="0"/>
              </a:spcAft>
              <a:buClr>
                <a:srgbClr val="BFBFBF"/>
              </a:buClr>
              <a:buSzPts val="1800"/>
              <a:buFont typeface="Montserrat"/>
              <a:buNone/>
              <a:defRPr b="0" i="0" sz="1800" u="none" cap="none" strike="noStrike">
                <a:solidFill>
                  <a:srgbClr val="BFBFBF"/>
                </a:solidFill>
                <a:latin typeface="Montserrat"/>
                <a:ea typeface="Montserrat"/>
                <a:cs typeface="Montserrat"/>
                <a:sym typeface="Montserrat"/>
              </a:defRPr>
            </a:lvl1pPr>
            <a:lvl2pPr indent="0" lvl="1" marL="0" marR="0" algn="ctr">
              <a:lnSpc>
                <a:spcPct val="100000"/>
              </a:lnSpc>
              <a:spcBef>
                <a:spcPts val="0"/>
              </a:spcBef>
              <a:spcAft>
                <a:spcPts val="0"/>
              </a:spcAft>
              <a:buClr>
                <a:srgbClr val="BFBFBF"/>
              </a:buClr>
              <a:buSzPts val="1800"/>
              <a:buFont typeface="Montserrat"/>
              <a:buNone/>
              <a:defRPr b="0" i="0" sz="1800" u="none" cap="none" strike="noStrike">
                <a:solidFill>
                  <a:srgbClr val="BFBFBF"/>
                </a:solidFill>
                <a:latin typeface="Montserrat"/>
                <a:ea typeface="Montserrat"/>
                <a:cs typeface="Montserrat"/>
                <a:sym typeface="Montserrat"/>
              </a:defRPr>
            </a:lvl2pPr>
            <a:lvl3pPr indent="0" lvl="2" marL="0" marR="0" algn="ctr">
              <a:lnSpc>
                <a:spcPct val="100000"/>
              </a:lnSpc>
              <a:spcBef>
                <a:spcPts val="0"/>
              </a:spcBef>
              <a:spcAft>
                <a:spcPts val="0"/>
              </a:spcAft>
              <a:buClr>
                <a:srgbClr val="BFBFBF"/>
              </a:buClr>
              <a:buSzPts val="1800"/>
              <a:buFont typeface="Montserrat"/>
              <a:buNone/>
              <a:defRPr b="0" i="0" sz="1800" u="none" cap="none" strike="noStrike">
                <a:solidFill>
                  <a:srgbClr val="BFBFBF"/>
                </a:solidFill>
                <a:latin typeface="Montserrat"/>
                <a:ea typeface="Montserrat"/>
                <a:cs typeface="Montserrat"/>
                <a:sym typeface="Montserrat"/>
              </a:defRPr>
            </a:lvl3pPr>
            <a:lvl4pPr indent="0" lvl="3" marL="0" marR="0" algn="ctr">
              <a:lnSpc>
                <a:spcPct val="100000"/>
              </a:lnSpc>
              <a:spcBef>
                <a:spcPts val="0"/>
              </a:spcBef>
              <a:spcAft>
                <a:spcPts val="0"/>
              </a:spcAft>
              <a:buClr>
                <a:srgbClr val="BFBFBF"/>
              </a:buClr>
              <a:buSzPts val="1800"/>
              <a:buFont typeface="Montserrat"/>
              <a:buNone/>
              <a:defRPr b="0" i="0" sz="1800" u="none" cap="none" strike="noStrike">
                <a:solidFill>
                  <a:srgbClr val="BFBFBF"/>
                </a:solidFill>
                <a:latin typeface="Montserrat"/>
                <a:ea typeface="Montserrat"/>
                <a:cs typeface="Montserrat"/>
                <a:sym typeface="Montserrat"/>
              </a:defRPr>
            </a:lvl4pPr>
            <a:lvl5pPr indent="0" lvl="4" marL="0" marR="0" algn="ctr">
              <a:lnSpc>
                <a:spcPct val="100000"/>
              </a:lnSpc>
              <a:spcBef>
                <a:spcPts val="0"/>
              </a:spcBef>
              <a:spcAft>
                <a:spcPts val="0"/>
              </a:spcAft>
              <a:buClr>
                <a:srgbClr val="BFBFBF"/>
              </a:buClr>
              <a:buSzPts val="1800"/>
              <a:buFont typeface="Montserrat"/>
              <a:buNone/>
              <a:defRPr b="0" i="0" sz="1800" u="none" cap="none" strike="noStrike">
                <a:solidFill>
                  <a:srgbClr val="BFBFBF"/>
                </a:solidFill>
                <a:latin typeface="Montserrat"/>
                <a:ea typeface="Montserrat"/>
                <a:cs typeface="Montserrat"/>
                <a:sym typeface="Montserrat"/>
              </a:defRPr>
            </a:lvl5pPr>
            <a:lvl6pPr indent="0" lvl="5" marL="0" marR="0" algn="ctr">
              <a:lnSpc>
                <a:spcPct val="100000"/>
              </a:lnSpc>
              <a:spcBef>
                <a:spcPts val="0"/>
              </a:spcBef>
              <a:spcAft>
                <a:spcPts val="0"/>
              </a:spcAft>
              <a:buClr>
                <a:srgbClr val="BFBFBF"/>
              </a:buClr>
              <a:buSzPts val="1800"/>
              <a:buFont typeface="Montserrat"/>
              <a:buNone/>
              <a:defRPr b="0" i="0" sz="1800" u="none" cap="none" strike="noStrike">
                <a:solidFill>
                  <a:srgbClr val="BFBFBF"/>
                </a:solidFill>
                <a:latin typeface="Montserrat"/>
                <a:ea typeface="Montserrat"/>
                <a:cs typeface="Montserrat"/>
                <a:sym typeface="Montserrat"/>
              </a:defRPr>
            </a:lvl6pPr>
            <a:lvl7pPr indent="0" lvl="6" marL="0" marR="0" algn="ctr">
              <a:lnSpc>
                <a:spcPct val="100000"/>
              </a:lnSpc>
              <a:spcBef>
                <a:spcPts val="0"/>
              </a:spcBef>
              <a:spcAft>
                <a:spcPts val="0"/>
              </a:spcAft>
              <a:buClr>
                <a:srgbClr val="BFBFBF"/>
              </a:buClr>
              <a:buSzPts val="1800"/>
              <a:buFont typeface="Montserrat"/>
              <a:buNone/>
              <a:defRPr b="0" i="0" sz="1800" u="none" cap="none" strike="noStrike">
                <a:solidFill>
                  <a:srgbClr val="BFBFBF"/>
                </a:solidFill>
                <a:latin typeface="Montserrat"/>
                <a:ea typeface="Montserrat"/>
                <a:cs typeface="Montserrat"/>
                <a:sym typeface="Montserrat"/>
              </a:defRPr>
            </a:lvl7pPr>
            <a:lvl8pPr indent="0" lvl="7" marL="0" marR="0" algn="ctr">
              <a:lnSpc>
                <a:spcPct val="100000"/>
              </a:lnSpc>
              <a:spcBef>
                <a:spcPts val="0"/>
              </a:spcBef>
              <a:spcAft>
                <a:spcPts val="0"/>
              </a:spcAft>
              <a:buClr>
                <a:srgbClr val="BFBFBF"/>
              </a:buClr>
              <a:buSzPts val="1800"/>
              <a:buFont typeface="Montserrat"/>
              <a:buNone/>
              <a:defRPr b="0" i="0" sz="1800" u="none" cap="none" strike="noStrike">
                <a:solidFill>
                  <a:srgbClr val="BFBFBF"/>
                </a:solidFill>
                <a:latin typeface="Montserrat"/>
                <a:ea typeface="Montserrat"/>
                <a:cs typeface="Montserrat"/>
                <a:sym typeface="Montserrat"/>
              </a:defRPr>
            </a:lvl8pPr>
            <a:lvl9pPr indent="0" lvl="8" marL="0" marR="0" algn="ctr">
              <a:lnSpc>
                <a:spcPct val="100000"/>
              </a:lnSpc>
              <a:spcBef>
                <a:spcPts val="0"/>
              </a:spcBef>
              <a:spcAft>
                <a:spcPts val="0"/>
              </a:spcAft>
              <a:buClr>
                <a:srgbClr val="BFBFBF"/>
              </a:buClr>
              <a:buSzPts val="1800"/>
              <a:buFont typeface="Montserrat"/>
              <a:buNone/>
              <a:defRPr b="0" i="0" sz="1800" u="none" cap="none" strike="noStrike">
                <a:solidFill>
                  <a:srgbClr val="BFBFBF"/>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en-US"/>
              <a:t>‹#›</a:t>
            </a:fld>
            <a:endParaRPr/>
          </a:p>
        </p:txBody>
      </p:sp>
      <p:sp>
        <p:nvSpPr>
          <p:cNvPr id="91" name="Google Shape;91;p6"/>
          <p:cNvSpPr txBox="1"/>
          <p:nvPr>
            <p:ph idx="2" type="body"/>
          </p:nvPr>
        </p:nvSpPr>
        <p:spPr>
          <a:xfrm>
            <a:off x="262769" y="1343757"/>
            <a:ext cx="7501610" cy="64325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3F3F3F"/>
              </a:buClr>
              <a:buSzPts val="3200"/>
              <a:buFont typeface="Montserrat"/>
              <a:buNone/>
              <a:defRPr b="0" i="0" sz="3200" u="none" cap="none" strike="noStrike">
                <a:solidFill>
                  <a:srgbClr val="3F3F3F"/>
                </a:solidFill>
                <a:latin typeface="Montserrat"/>
                <a:ea typeface="Montserrat"/>
                <a:cs typeface="Montserrat"/>
                <a:sym typeface="Montserrat"/>
              </a:defRPr>
            </a:lvl1pPr>
            <a:lvl2pPr indent="-228600" lvl="1" marL="914400" marR="0" rtl="0" algn="l">
              <a:lnSpc>
                <a:spcPct val="100000"/>
              </a:lnSpc>
              <a:spcBef>
                <a:spcPts val="0"/>
              </a:spcBef>
              <a:spcAft>
                <a:spcPts val="0"/>
              </a:spcAft>
              <a:buClr>
                <a:srgbClr val="3F3F3F"/>
              </a:buClr>
              <a:buSzPts val="3200"/>
              <a:buFont typeface="Montserrat"/>
              <a:buNone/>
              <a:defRPr b="0" i="0" sz="3200" u="none" cap="none" strike="noStrike">
                <a:solidFill>
                  <a:srgbClr val="3F3F3F"/>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3F3F3F"/>
              </a:buClr>
              <a:buSzPts val="3200"/>
              <a:buFont typeface="Montserrat"/>
              <a:buNone/>
              <a:defRPr b="0" i="0" sz="3200" u="none" cap="none" strike="noStrike">
                <a:solidFill>
                  <a:srgbClr val="3F3F3F"/>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3F3F3F"/>
              </a:buClr>
              <a:buSzPts val="3200"/>
              <a:buFont typeface="Montserrat"/>
              <a:buNone/>
              <a:defRPr b="0" i="0" sz="3200" u="none" cap="none" strike="noStrike">
                <a:solidFill>
                  <a:srgbClr val="3F3F3F"/>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3F3F3F"/>
              </a:buClr>
              <a:buSzPts val="3200"/>
              <a:buFont typeface="Montserrat"/>
              <a:buNone/>
              <a:defRPr b="0" i="0" sz="3200" u="none" cap="none" strike="noStrike">
                <a:solidFill>
                  <a:srgbClr val="3F3F3F"/>
                </a:solidFill>
                <a:latin typeface="Montserrat"/>
                <a:ea typeface="Montserrat"/>
                <a:cs typeface="Montserrat"/>
                <a:sym typeface="Montserrat"/>
              </a:defRPr>
            </a:lvl5pPr>
            <a:lvl6pPr indent="-228600" lvl="5" marL="2743200" marR="0" rtl="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6pPr>
            <a:lvl7pPr indent="-228600" lvl="6" marL="3200400" marR="0" rtl="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7pPr>
            <a:lvl8pPr indent="-228600" lvl="7" marL="3657600" marR="0" rtl="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8pPr>
            <a:lvl9pPr indent="-228600" lvl="8" marL="4114800" marR="0" rtl="0" algn="ctr">
              <a:lnSpc>
                <a:spcPct val="100000"/>
              </a:lnSpc>
              <a:spcBef>
                <a:spcPts val="0"/>
              </a:spcBef>
              <a:spcAft>
                <a:spcPts val="0"/>
              </a:spcAft>
              <a:buClr>
                <a:srgbClr val="000000"/>
              </a:buClr>
              <a:buSzPts val="4400"/>
              <a:buFont typeface="Helvetica Neue Light"/>
              <a:buNone/>
              <a:defRPr b="0" i="0" sz="44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st_backcover_contact_slide" showMasterSp="0">
  <p:cSld name="Last_backcover_contact_slide">
    <p:bg>
      <p:bgPr>
        <a:solidFill>
          <a:srgbClr val="232327"/>
        </a:solidFill>
      </p:bgPr>
    </p:bg>
    <p:spTree>
      <p:nvGrpSpPr>
        <p:cNvPr id="92" name="Shape 92"/>
        <p:cNvGrpSpPr/>
        <p:nvPr/>
      </p:nvGrpSpPr>
      <p:grpSpPr>
        <a:xfrm>
          <a:off x="0" y="0"/>
          <a:ext cx="0" cy="0"/>
          <a:chOff x="0" y="0"/>
          <a:chExt cx="0" cy="0"/>
        </a:xfrm>
      </p:grpSpPr>
      <p:sp>
        <p:nvSpPr>
          <p:cNvPr id="93" name="Google Shape;93;p7"/>
          <p:cNvSpPr/>
          <p:nvPr/>
        </p:nvSpPr>
        <p:spPr>
          <a:xfrm>
            <a:off x="23943733" y="6176433"/>
            <a:ext cx="76201" cy="76201"/>
          </a:xfrm>
          <a:prstGeom prst="ellipse">
            <a:avLst/>
          </a:prstGeom>
          <a:solidFill>
            <a:srgbClr val="E6EAF3"/>
          </a:solidFill>
          <a:ln cap="flat" cmpd="sng" w="12700">
            <a:solidFill>
              <a:srgbClr val="E6EAF3"/>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800"/>
              <a:buFont typeface="Helvetica Neue Light"/>
              <a:buNone/>
            </a:pPr>
            <a:r>
              <a:t/>
            </a:r>
            <a:endParaRPr b="0" i="0" sz="2800" u="none" cap="none" strike="noStrike">
              <a:solidFill>
                <a:srgbClr val="000000"/>
              </a:solidFill>
              <a:latin typeface="Helvetica Neue Light"/>
              <a:ea typeface="Helvetica Neue Light"/>
              <a:cs typeface="Helvetica Neue Light"/>
              <a:sym typeface="Helvetica Neue Light"/>
            </a:endParaRPr>
          </a:p>
        </p:txBody>
      </p:sp>
      <p:sp>
        <p:nvSpPr>
          <p:cNvPr id="94" name="Google Shape;94;p7"/>
          <p:cNvSpPr/>
          <p:nvPr/>
        </p:nvSpPr>
        <p:spPr>
          <a:xfrm>
            <a:off x="23943733" y="6498166"/>
            <a:ext cx="76201" cy="76201"/>
          </a:xfrm>
          <a:prstGeom prst="ellipse">
            <a:avLst/>
          </a:prstGeom>
          <a:noFill/>
          <a:ln cap="flat" cmpd="sng" w="12700">
            <a:solidFill>
              <a:srgbClr val="E6EAF3">
                <a:alpha val="49411"/>
              </a:srgbClr>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800"/>
              <a:buFont typeface="Helvetica Neue Light"/>
              <a:buNone/>
            </a:pPr>
            <a:r>
              <a:t/>
            </a:r>
            <a:endParaRPr b="0" i="0" sz="2800" u="none" cap="none" strike="noStrike">
              <a:solidFill>
                <a:srgbClr val="000000"/>
              </a:solidFill>
              <a:latin typeface="Helvetica Neue Light"/>
              <a:ea typeface="Helvetica Neue Light"/>
              <a:cs typeface="Helvetica Neue Light"/>
              <a:sym typeface="Helvetica Neue Light"/>
            </a:endParaRPr>
          </a:p>
        </p:txBody>
      </p:sp>
      <p:sp>
        <p:nvSpPr>
          <p:cNvPr id="95" name="Google Shape;95;p7"/>
          <p:cNvSpPr/>
          <p:nvPr/>
        </p:nvSpPr>
        <p:spPr>
          <a:xfrm>
            <a:off x="23943733" y="6819900"/>
            <a:ext cx="76201" cy="76200"/>
          </a:xfrm>
          <a:prstGeom prst="ellipse">
            <a:avLst/>
          </a:prstGeom>
          <a:noFill/>
          <a:ln cap="flat" cmpd="sng" w="12700">
            <a:solidFill>
              <a:srgbClr val="E6EAF3">
                <a:alpha val="49411"/>
              </a:srgbClr>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800"/>
              <a:buFont typeface="Helvetica Neue Light"/>
              <a:buNone/>
            </a:pPr>
            <a:r>
              <a:t/>
            </a:r>
            <a:endParaRPr b="0" i="0" sz="2800" u="none" cap="none" strike="noStrike">
              <a:solidFill>
                <a:srgbClr val="000000"/>
              </a:solidFill>
              <a:latin typeface="Helvetica Neue Light"/>
              <a:ea typeface="Helvetica Neue Light"/>
              <a:cs typeface="Helvetica Neue Light"/>
              <a:sym typeface="Helvetica Neue Light"/>
            </a:endParaRPr>
          </a:p>
        </p:txBody>
      </p:sp>
      <p:sp>
        <p:nvSpPr>
          <p:cNvPr id="96" name="Google Shape;96;p7"/>
          <p:cNvSpPr/>
          <p:nvPr/>
        </p:nvSpPr>
        <p:spPr>
          <a:xfrm>
            <a:off x="23943733" y="7141633"/>
            <a:ext cx="76201" cy="76201"/>
          </a:xfrm>
          <a:prstGeom prst="ellipse">
            <a:avLst/>
          </a:prstGeom>
          <a:noFill/>
          <a:ln cap="flat" cmpd="sng" w="12700">
            <a:solidFill>
              <a:srgbClr val="E6EAF3">
                <a:alpha val="49411"/>
              </a:srgbClr>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800"/>
              <a:buFont typeface="Helvetica Neue Light"/>
              <a:buNone/>
            </a:pPr>
            <a:r>
              <a:t/>
            </a:r>
            <a:endParaRPr b="0" i="0" sz="2800" u="none" cap="none" strike="noStrike">
              <a:solidFill>
                <a:srgbClr val="000000"/>
              </a:solidFill>
              <a:latin typeface="Helvetica Neue Light"/>
              <a:ea typeface="Helvetica Neue Light"/>
              <a:cs typeface="Helvetica Neue Light"/>
              <a:sym typeface="Helvetica Neue Light"/>
            </a:endParaRPr>
          </a:p>
        </p:txBody>
      </p:sp>
      <p:sp>
        <p:nvSpPr>
          <p:cNvPr id="97" name="Google Shape;97;p7"/>
          <p:cNvSpPr/>
          <p:nvPr/>
        </p:nvSpPr>
        <p:spPr>
          <a:xfrm>
            <a:off x="23943733" y="7463366"/>
            <a:ext cx="76201" cy="76201"/>
          </a:xfrm>
          <a:prstGeom prst="ellipse">
            <a:avLst/>
          </a:prstGeom>
          <a:noFill/>
          <a:ln cap="flat" cmpd="sng" w="12700">
            <a:solidFill>
              <a:srgbClr val="E6EAF3">
                <a:alpha val="49411"/>
              </a:srgbClr>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800"/>
              <a:buFont typeface="Helvetica Neue Light"/>
              <a:buNone/>
            </a:pPr>
            <a:r>
              <a:t/>
            </a:r>
            <a:endParaRPr b="0" i="0" sz="2800" u="none" cap="none" strike="noStrike">
              <a:solidFill>
                <a:srgbClr val="000000"/>
              </a:solidFill>
              <a:latin typeface="Helvetica Neue Light"/>
              <a:ea typeface="Helvetica Neue Light"/>
              <a:cs typeface="Helvetica Neue Light"/>
              <a:sym typeface="Helvetica Neue Light"/>
            </a:endParaRPr>
          </a:p>
        </p:txBody>
      </p:sp>
      <p:pic>
        <p:nvPicPr>
          <p:cNvPr id="98" name="Google Shape;98;p7"/>
          <p:cNvPicPr preferRelativeResize="0"/>
          <p:nvPr/>
        </p:nvPicPr>
        <p:blipFill rotWithShape="1">
          <a:blip r:embed="rId2">
            <a:alphaModFix/>
          </a:blip>
          <a:srcRect b="0" l="0" r="0" t="0"/>
          <a:stretch/>
        </p:blipFill>
        <p:spPr>
          <a:xfrm>
            <a:off x="0" y="0"/>
            <a:ext cx="24384001" cy="13716000"/>
          </a:xfrm>
          <a:prstGeom prst="rect">
            <a:avLst/>
          </a:prstGeom>
          <a:noFill/>
          <a:ln>
            <a:noFill/>
          </a:ln>
        </p:spPr>
      </p:pic>
      <p:sp>
        <p:nvSpPr>
          <p:cNvPr id="99" name="Google Shape;99;p7"/>
          <p:cNvSpPr/>
          <p:nvPr/>
        </p:nvSpPr>
        <p:spPr>
          <a:xfrm>
            <a:off x="1991833" y="3232127"/>
            <a:ext cx="12192000" cy="797141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venir"/>
              <a:buNone/>
            </a:pPr>
            <a:r>
              <a:rPr b="1" i="0" lang="en-US" sz="3200" u="none" cap="none" strike="noStrike">
                <a:solidFill>
                  <a:schemeClr val="lt1"/>
                </a:solidFill>
                <a:latin typeface="Avenir"/>
                <a:ea typeface="Avenir"/>
                <a:cs typeface="Avenir"/>
                <a:sym typeface="Avenir"/>
              </a:rPr>
              <a:t>Thank you!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venir"/>
              <a:buNone/>
            </a:pPr>
            <a:r>
              <a:t/>
            </a:r>
            <a:endParaRPr b="0" i="0" sz="3200" u="none" cap="none" strike="noStrike">
              <a:solidFill>
                <a:srgbClr val="262626"/>
              </a:solidFill>
              <a:latin typeface="Avenir"/>
              <a:ea typeface="Avenir"/>
              <a:cs typeface="Avenir"/>
              <a:sym typeface="Avenir"/>
            </a:endParaRPr>
          </a:p>
          <a:p>
            <a:pPr indent="0" lvl="0" marL="0" marR="0" rtl="0" algn="l">
              <a:lnSpc>
                <a:spcPct val="100000"/>
              </a:lnSpc>
              <a:spcBef>
                <a:spcPts val="0"/>
              </a:spcBef>
              <a:spcAft>
                <a:spcPts val="0"/>
              </a:spcAft>
              <a:buClr>
                <a:srgbClr val="262626"/>
              </a:buClr>
              <a:buSzPts val="1800"/>
              <a:buFont typeface="Avenir"/>
              <a:buNone/>
            </a:pPr>
            <a:r>
              <a:rPr b="0" i="0" lang="en-US" sz="3200" u="none" cap="none" strike="noStrike">
                <a:solidFill>
                  <a:srgbClr val="262626"/>
                </a:solidFill>
                <a:latin typeface="Avenir"/>
                <a:ea typeface="Avenir"/>
                <a:cs typeface="Avenir"/>
                <a:sym typeface="Avenir"/>
              </a:rPr>
              <a:t>Contact us:</a:t>
            </a:r>
            <a:endParaRPr b="0" i="0" sz="3200" u="none" cap="none" strike="noStrike">
              <a:solidFill>
                <a:srgbClr val="26262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venir"/>
              <a:buNone/>
            </a:pPr>
            <a:r>
              <a:t/>
            </a:r>
            <a:endParaRPr b="0" i="0" sz="3200" u="none" cap="none" strike="noStrike">
              <a:solidFill>
                <a:srgbClr val="262626"/>
              </a:solidFill>
              <a:latin typeface="Avenir"/>
              <a:ea typeface="Avenir"/>
              <a:cs typeface="Avenir"/>
              <a:sym typeface="Avenir"/>
            </a:endParaRPr>
          </a:p>
          <a:p>
            <a:pPr indent="0" lvl="0" marL="0" marR="0" rtl="0" algn="l">
              <a:lnSpc>
                <a:spcPct val="100000"/>
              </a:lnSpc>
              <a:spcBef>
                <a:spcPts val="0"/>
              </a:spcBef>
              <a:spcAft>
                <a:spcPts val="0"/>
              </a:spcAft>
              <a:buClr>
                <a:srgbClr val="262626"/>
              </a:buClr>
              <a:buSzPts val="1800"/>
              <a:buFont typeface="Avenir"/>
              <a:buNone/>
            </a:pPr>
            <a:r>
              <a:rPr b="0" i="0" lang="en-US" sz="3200" u="sng" cap="none" strike="noStrike">
                <a:solidFill>
                  <a:schemeClr val="hlink"/>
                </a:solidFill>
                <a:latin typeface="Avenir"/>
                <a:ea typeface="Avenir"/>
                <a:cs typeface="Avenir"/>
                <a:sym typeface="Avenir"/>
                <a:hlinkClick r:id="rId3"/>
              </a:rPr>
              <a:t>info@datamaran.com</a:t>
            </a:r>
            <a:endParaRPr b="0" i="0" sz="3200" u="none" cap="none" strike="noStrike">
              <a:solidFill>
                <a:srgbClr val="262626"/>
              </a:solidFill>
              <a:latin typeface="Avenir"/>
              <a:ea typeface="Avenir"/>
              <a:cs typeface="Avenir"/>
              <a:sym typeface="Avenir"/>
            </a:endParaRPr>
          </a:p>
          <a:p>
            <a:pPr indent="0" lvl="0" marL="0" marR="0" rtl="0" algn="l">
              <a:lnSpc>
                <a:spcPct val="100000"/>
              </a:lnSpc>
              <a:spcBef>
                <a:spcPts val="0"/>
              </a:spcBef>
              <a:spcAft>
                <a:spcPts val="0"/>
              </a:spcAft>
              <a:buClr>
                <a:srgbClr val="262626"/>
              </a:buClr>
              <a:buSzPts val="1800"/>
              <a:buFont typeface="Avenir"/>
              <a:buNone/>
            </a:pPr>
            <a:r>
              <a:rPr b="0" i="0" lang="en-US" sz="3200" u="none" cap="none" strike="noStrike">
                <a:solidFill>
                  <a:srgbClr val="262626"/>
                </a:solidFill>
                <a:latin typeface="Avenir"/>
                <a:ea typeface="Avenir"/>
                <a:cs typeface="Avenir"/>
                <a:sym typeface="Avenir"/>
              </a:rPr>
              <a:t> </a:t>
            </a:r>
            <a:endParaRPr b="0" i="0" sz="3200" u="none" cap="none" strike="noStrike">
              <a:solidFill>
                <a:srgbClr val="262626"/>
              </a:solidFill>
              <a:latin typeface="Arial"/>
              <a:ea typeface="Arial"/>
              <a:cs typeface="Arial"/>
              <a:sym typeface="Arial"/>
            </a:endParaRPr>
          </a:p>
          <a:p>
            <a:pPr indent="0" lvl="0" marL="0" marR="0" rtl="0" algn="l">
              <a:lnSpc>
                <a:spcPct val="100000"/>
              </a:lnSpc>
              <a:spcBef>
                <a:spcPts val="0"/>
              </a:spcBef>
              <a:spcAft>
                <a:spcPts val="0"/>
              </a:spcAft>
              <a:buClr>
                <a:srgbClr val="262626"/>
              </a:buClr>
              <a:buSzPts val="1800"/>
              <a:buFont typeface="Avenir"/>
              <a:buNone/>
            </a:pPr>
            <a:r>
              <a:rPr b="0" i="0" lang="en-US" sz="3200" u="none" cap="none" strike="noStrike">
                <a:solidFill>
                  <a:srgbClr val="262626"/>
                </a:solidFill>
                <a:latin typeface="Avenir"/>
                <a:ea typeface="Avenir"/>
                <a:cs typeface="Avenir"/>
                <a:sym typeface="Avenir"/>
              </a:rPr>
              <a:t>The Loom </a:t>
            </a:r>
            <a:endParaRPr b="0" i="0" sz="3200" u="none" cap="none" strike="noStrike">
              <a:solidFill>
                <a:srgbClr val="262626"/>
              </a:solidFill>
              <a:latin typeface="Arial"/>
              <a:ea typeface="Arial"/>
              <a:cs typeface="Arial"/>
              <a:sym typeface="Arial"/>
            </a:endParaRPr>
          </a:p>
          <a:p>
            <a:pPr indent="0" lvl="0" marL="0" marR="0" rtl="0" algn="l">
              <a:lnSpc>
                <a:spcPct val="100000"/>
              </a:lnSpc>
              <a:spcBef>
                <a:spcPts val="0"/>
              </a:spcBef>
              <a:spcAft>
                <a:spcPts val="0"/>
              </a:spcAft>
              <a:buClr>
                <a:srgbClr val="262626"/>
              </a:buClr>
              <a:buSzPts val="1800"/>
              <a:buFont typeface="Avenir"/>
              <a:buNone/>
            </a:pPr>
            <a:r>
              <a:rPr b="0" i="0" lang="en-US" sz="3200" u="none" cap="none" strike="noStrike">
                <a:solidFill>
                  <a:srgbClr val="262626"/>
                </a:solidFill>
                <a:latin typeface="Avenir"/>
                <a:ea typeface="Avenir"/>
                <a:cs typeface="Avenir"/>
                <a:sym typeface="Avenir"/>
              </a:rPr>
              <a:t>14 Gower’s Walk, suite 4.8</a:t>
            </a:r>
            <a:endParaRPr b="0" i="0" sz="3200" u="none" cap="none" strike="noStrike">
              <a:solidFill>
                <a:srgbClr val="262626"/>
              </a:solidFill>
              <a:latin typeface="Arial"/>
              <a:ea typeface="Arial"/>
              <a:cs typeface="Arial"/>
              <a:sym typeface="Arial"/>
            </a:endParaRPr>
          </a:p>
          <a:p>
            <a:pPr indent="0" lvl="0" marL="0" marR="0" rtl="0" algn="l">
              <a:lnSpc>
                <a:spcPct val="100000"/>
              </a:lnSpc>
              <a:spcBef>
                <a:spcPts val="0"/>
              </a:spcBef>
              <a:spcAft>
                <a:spcPts val="0"/>
              </a:spcAft>
              <a:buClr>
                <a:srgbClr val="262626"/>
              </a:buClr>
              <a:buSzPts val="1800"/>
              <a:buFont typeface="Avenir"/>
              <a:buNone/>
            </a:pPr>
            <a:r>
              <a:rPr b="0" i="0" lang="en-US" sz="3200" u="none" cap="none" strike="noStrike">
                <a:solidFill>
                  <a:srgbClr val="262626"/>
                </a:solidFill>
                <a:latin typeface="Avenir"/>
                <a:ea typeface="Avenir"/>
                <a:cs typeface="Avenir"/>
                <a:sym typeface="Avenir"/>
              </a:rPr>
              <a:t>London, E1 8PY</a:t>
            </a:r>
            <a:endParaRPr b="0" i="0" sz="3200" u="none" cap="none" strike="noStrike">
              <a:solidFill>
                <a:srgbClr val="262626"/>
              </a:solidFill>
              <a:latin typeface="Arial"/>
              <a:ea typeface="Arial"/>
              <a:cs typeface="Arial"/>
              <a:sym typeface="Arial"/>
            </a:endParaRPr>
          </a:p>
          <a:p>
            <a:pPr indent="0" lvl="0" marL="0" marR="0" rtl="0" algn="l">
              <a:lnSpc>
                <a:spcPct val="100000"/>
              </a:lnSpc>
              <a:spcBef>
                <a:spcPts val="0"/>
              </a:spcBef>
              <a:spcAft>
                <a:spcPts val="0"/>
              </a:spcAft>
              <a:buClr>
                <a:srgbClr val="262626"/>
              </a:buClr>
              <a:buSzPts val="1800"/>
              <a:buFont typeface="Avenir"/>
              <a:buNone/>
            </a:pPr>
            <a:r>
              <a:rPr b="0" i="0" lang="en-US" sz="3200" u="none" cap="none" strike="noStrike">
                <a:solidFill>
                  <a:srgbClr val="262626"/>
                </a:solidFill>
                <a:latin typeface="Avenir"/>
                <a:ea typeface="Avenir"/>
                <a:cs typeface="Avenir"/>
                <a:sym typeface="Avenir"/>
              </a:rPr>
              <a:t>United Kingdom </a:t>
            </a:r>
            <a:endParaRPr b="0" i="0" sz="3200" u="none" cap="none" strike="noStrike">
              <a:solidFill>
                <a:srgbClr val="26262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venir"/>
              <a:buNone/>
            </a:pPr>
            <a:r>
              <a:t/>
            </a:r>
            <a:endParaRPr b="0" i="0" sz="3200" u="none" cap="none" strike="noStrike">
              <a:solidFill>
                <a:srgbClr val="262626"/>
              </a:solidFill>
              <a:latin typeface="Avenir"/>
              <a:ea typeface="Avenir"/>
              <a:cs typeface="Avenir"/>
              <a:sym typeface="Avenir"/>
            </a:endParaRPr>
          </a:p>
          <a:p>
            <a:pPr indent="0" lvl="0" marL="0" marR="0" rtl="0" algn="l">
              <a:lnSpc>
                <a:spcPct val="100000"/>
              </a:lnSpc>
              <a:spcBef>
                <a:spcPts val="0"/>
              </a:spcBef>
              <a:spcAft>
                <a:spcPts val="0"/>
              </a:spcAft>
              <a:buClr>
                <a:srgbClr val="262626"/>
              </a:buClr>
              <a:buSzPts val="1800"/>
              <a:buFont typeface="Avenir"/>
              <a:buNone/>
            </a:pPr>
            <a:r>
              <a:rPr b="0" i="0" lang="en-US" sz="3200" u="none" cap="none" strike="noStrike">
                <a:solidFill>
                  <a:srgbClr val="262626"/>
                </a:solidFill>
                <a:latin typeface="Avenir"/>
                <a:ea typeface="Avenir"/>
                <a:cs typeface="Avenir"/>
                <a:sym typeface="Avenir"/>
              </a:rPr>
              <a:t>Tel: +44 (0)20 3735 2976</a:t>
            </a:r>
            <a:endParaRPr b="0" i="0" sz="3200" u="none" cap="none" strike="noStrike">
              <a:solidFill>
                <a:srgbClr val="26262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venir"/>
              <a:buNone/>
            </a:pPr>
            <a:r>
              <a:t/>
            </a:r>
            <a:endParaRPr b="0" i="0" sz="3200" u="none" cap="none" strike="noStrike">
              <a:solidFill>
                <a:srgbClr val="262626"/>
              </a:solidFill>
              <a:latin typeface="Avenir"/>
              <a:ea typeface="Avenir"/>
              <a:cs typeface="Avenir"/>
              <a:sym typeface="Avenir"/>
            </a:endParaRPr>
          </a:p>
          <a:p>
            <a:pPr indent="0" lvl="0" marL="0" marR="0" rtl="0" algn="l">
              <a:lnSpc>
                <a:spcPct val="100000"/>
              </a:lnSpc>
              <a:spcBef>
                <a:spcPts val="0"/>
              </a:spcBef>
              <a:spcAft>
                <a:spcPts val="0"/>
              </a:spcAft>
              <a:buClr>
                <a:srgbClr val="262626"/>
              </a:buClr>
              <a:buSzPts val="1800"/>
              <a:buFont typeface="Avenir"/>
              <a:buNone/>
            </a:pPr>
            <a:r>
              <a:rPr b="0" i="0" lang="en-US" sz="3200" u="none" cap="none" strike="noStrike">
                <a:solidFill>
                  <a:srgbClr val="262626"/>
                </a:solidFill>
                <a:latin typeface="Avenir"/>
                <a:ea typeface="Avenir"/>
                <a:cs typeface="Avenir"/>
                <a:sym typeface="Avenir"/>
              </a:rPr>
              <a:t>Other offices</a:t>
            </a:r>
            <a:endParaRPr b="0" i="0" sz="3200" u="none" cap="none" strike="noStrike">
              <a:solidFill>
                <a:srgbClr val="262626"/>
              </a:solidFill>
              <a:latin typeface="Arial"/>
              <a:ea typeface="Arial"/>
              <a:cs typeface="Arial"/>
              <a:sym typeface="Arial"/>
            </a:endParaRPr>
          </a:p>
          <a:p>
            <a:pPr indent="0" lvl="0" marL="0" marR="0" rtl="0" algn="l">
              <a:lnSpc>
                <a:spcPct val="100000"/>
              </a:lnSpc>
              <a:spcBef>
                <a:spcPts val="0"/>
              </a:spcBef>
              <a:spcAft>
                <a:spcPts val="0"/>
              </a:spcAft>
              <a:buClr>
                <a:srgbClr val="262626"/>
              </a:buClr>
              <a:buSzPts val="1800"/>
              <a:buFont typeface="Avenir"/>
              <a:buNone/>
            </a:pPr>
            <a:r>
              <a:rPr b="0" i="0" lang="en-US" sz="3200" u="none" cap="none" strike="noStrike">
                <a:solidFill>
                  <a:srgbClr val="262626"/>
                </a:solidFill>
                <a:latin typeface="Avenir"/>
                <a:ea typeface="Avenir"/>
                <a:cs typeface="Avenir"/>
                <a:sym typeface="Avenir"/>
              </a:rPr>
              <a:t>New York City, USA</a:t>
            </a:r>
            <a:endParaRPr b="0" i="0" sz="3200" u="none" cap="none" strike="noStrike">
              <a:solidFill>
                <a:srgbClr val="262626"/>
              </a:solidFill>
              <a:latin typeface="Arial"/>
              <a:ea typeface="Arial"/>
              <a:cs typeface="Arial"/>
              <a:sym typeface="Arial"/>
            </a:endParaRPr>
          </a:p>
          <a:p>
            <a:pPr indent="0" lvl="0" marL="0" marR="0" rtl="0" algn="l">
              <a:lnSpc>
                <a:spcPct val="100000"/>
              </a:lnSpc>
              <a:spcBef>
                <a:spcPts val="0"/>
              </a:spcBef>
              <a:spcAft>
                <a:spcPts val="0"/>
              </a:spcAft>
              <a:buClr>
                <a:srgbClr val="262626"/>
              </a:buClr>
              <a:buSzPts val="1800"/>
              <a:buFont typeface="Avenir"/>
              <a:buNone/>
            </a:pPr>
            <a:r>
              <a:rPr b="0" i="0" lang="en-US" sz="3200" u="none" cap="none" strike="noStrike">
                <a:solidFill>
                  <a:srgbClr val="262626"/>
                </a:solidFill>
                <a:latin typeface="Avenir"/>
                <a:ea typeface="Avenir"/>
                <a:cs typeface="Avenir"/>
                <a:sym typeface="Avenir"/>
              </a:rPr>
              <a:t>Valencia, Spain</a:t>
            </a:r>
            <a:endParaRPr b="0" i="0" sz="3200" u="none" cap="none" strike="noStrike">
              <a:solidFill>
                <a:srgbClr val="262626"/>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9.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222328"/>
        </a:solidFill>
      </p:bgPr>
    </p:bg>
    <p:spTree>
      <p:nvGrpSpPr>
        <p:cNvPr id="5" name="Shape 5"/>
        <p:cNvGrpSpPr/>
        <p:nvPr/>
      </p:nvGrpSpPr>
      <p:grpSpPr>
        <a:xfrm>
          <a:off x="0" y="0"/>
          <a:ext cx="0" cy="0"/>
          <a:chOff x="0" y="0"/>
          <a:chExt cx="0" cy="0"/>
        </a:xfrm>
      </p:grpSpPr>
      <p:grpSp>
        <p:nvGrpSpPr>
          <p:cNvPr id="6" name="Google Shape;6;p4"/>
          <p:cNvGrpSpPr/>
          <p:nvPr/>
        </p:nvGrpSpPr>
        <p:grpSpPr>
          <a:xfrm>
            <a:off x="-2" y="-544938"/>
            <a:ext cx="24384003" cy="14105536"/>
            <a:chOff x="-2" y="-544938"/>
            <a:chExt cx="24384003" cy="14105536"/>
          </a:xfrm>
        </p:grpSpPr>
        <p:sp>
          <p:nvSpPr>
            <p:cNvPr id="7" name="Google Shape;7;p4"/>
            <p:cNvSpPr/>
            <p:nvPr/>
          </p:nvSpPr>
          <p:spPr>
            <a:xfrm>
              <a:off x="-1" y="7088080"/>
              <a:ext cx="24384002" cy="6472518"/>
            </a:xfrm>
            <a:prstGeom prst="flowChartDocument">
              <a:avLst/>
            </a:prstGeom>
            <a:solidFill>
              <a:schemeClr val="lt1">
                <a:alpha val="3529"/>
              </a:scheme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200"/>
                <a:buFont typeface="Helvetica Neue Light"/>
                <a:buNone/>
              </a:pPr>
              <a:r>
                <a:t/>
              </a:r>
              <a:endParaRPr b="0" i="0" sz="3200" u="none" cap="none" strike="noStrike">
                <a:solidFill>
                  <a:srgbClr val="FFFFFF"/>
                </a:solidFill>
                <a:latin typeface="Helvetica Neue Light"/>
                <a:ea typeface="Helvetica Neue Light"/>
                <a:cs typeface="Helvetica Neue Light"/>
                <a:sym typeface="Helvetica Neue Light"/>
              </a:endParaRPr>
            </a:p>
          </p:txBody>
        </p:sp>
        <p:sp>
          <p:nvSpPr>
            <p:cNvPr id="8" name="Google Shape;8;p4"/>
            <p:cNvSpPr/>
            <p:nvPr/>
          </p:nvSpPr>
          <p:spPr>
            <a:xfrm rot="10800000">
              <a:off x="-2" y="-544938"/>
              <a:ext cx="24384000" cy="7633018"/>
            </a:xfrm>
            <a:prstGeom prst="flowChartDocument">
              <a:avLst/>
            </a:prstGeom>
            <a:solidFill>
              <a:schemeClr val="lt1">
                <a:alpha val="3529"/>
              </a:scheme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200"/>
                <a:buFont typeface="Helvetica Neue Light"/>
                <a:buNone/>
              </a:pPr>
              <a:r>
                <a:t/>
              </a:r>
              <a:endParaRPr b="0" i="0" sz="3200" u="none" cap="none" strike="noStrike">
                <a:solidFill>
                  <a:srgbClr val="FFFFFF"/>
                </a:solidFill>
                <a:latin typeface="Helvetica Neue Light"/>
                <a:ea typeface="Helvetica Neue Light"/>
                <a:cs typeface="Helvetica Neue Light"/>
                <a:sym typeface="Helvetica Neue Light"/>
              </a:endParaRPr>
            </a:p>
          </p:txBody>
        </p:sp>
      </p:grpSp>
      <p:pic>
        <p:nvPicPr>
          <p:cNvPr id="9" name="Google Shape;9;p4"/>
          <p:cNvPicPr preferRelativeResize="0"/>
          <p:nvPr/>
        </p:nvPicPr>
        <p:blipFill rotWithShape="1">
          <a:blip r:embed="rId1">
            <a:alphaModFix/>
          </a:blip>
          <a:srcRect b="0" l="0" r="0" t="0"/>
          <a:stretch/>
        </p:blipFill>
        <p:spPr>
          <a:xfrm>
            <a:off x="21783728" y="13299306"/>
            <a:ext cx="2339757" cy="138995"/>
          </a:xfrm>
          <a:prstGeom prst="rect">
            <a:avLst/>
          </a:prstGeom>
          <a:noFill/>
          <a:ln>
            <a:noFill/>
          </a:ln>
        </p:spPr>
      </p:pic>
      <p:sp>
        <p:nvSpPr>
          <p:cNvPr id="10" name="Google Shape;10;p4"/>
          <p:cNvSpPr txBox="1"/>
          <p:nvPr>
            <p:ph idx="12" type="sldNum"/>
          </p:nvPr>
        </p:nvSpPr>
        <p:spPr>
          <a:xfrm>
            <a:off x="23585714" y="12702173"/>
            <a:ext cx="537771" cy="572621"/>
          </a:xfrm>
          <a:prstGeom prst="rect">
            <a:avLst/>
          </a:prstGeom>
          <a:noFill/>
          <a:ln>
            <a:noFill/>
          </a:ln>
        </p:spPr>
        <p:txBody>
          <a:bodyPr anchorCtr="0" anchor="t" bIns="45700" lIns="91425" spcFirstLastPara="1" rIns="91425" wrap="square" tIns="45700">
            <a:noAutofit/>
          </a:bodyPr>
          <a:lstStyle>
            <a:lvl1pPr indent="0" lvl="0" marL="0" marR="0" rtl="0" algn="ctr">
              <a:lnSpc>
                <a:spcPct val="100000"/>
              </a:lnSpc>
              <a:spcBef>
                <a:spcPts val="0"/>
              </a:spcBef>
              <a:spcAft>
                <a:spcPts val="0"/>
              </a:spcAft>
              <a:buClr>
                <a:srgbClr val="BFBFBF"/>
              </a:buClr>
              <a:buSzPts val="1800"/>
              <a:buFont typeface="Montserrat"/>
              <a:buNone/>
              <a:defRPr b="0" i="0" sz="1800" u="none" cap="none" strike="noStrike">
                <a:solidFill>
                  <a:srgbClr val="BFBFBF"/>
                </a:solidFill>
                <a:latin typeface="Montserrat"/>
                <a:ea typeface="Montserrat"/>
                <a:cs typeface="Montserrat"/>
                <a:sym typeface="Montserrat"/>
              </a:defRPr>
            </a:lvl1pPr>
            <a:lvl2pPr indent="0" lvl="1" marL="0" marR="0" rtl="0" algn="ctr">
              <a:lnSpc>
                <a:spcPct val="100000"/>
              </a:lnSpc>
              <a:spcBef>
                <a:spcPts val="0"/>
              </a:spcBef>
              <a:spcAft>
                <a:spcPts val="0"/>
              </a:spcAft>
              <a:buClr>
                <a:srgbClr val="BFBFBF"/>
              </a:buClr>
              <a:buSzPts val="1800"/>
              <a:buFont typeface="Montserrat"/>
              <a:buNone/>
              <a:defRPr b="0" i="0" sz="1800" u="none" cap="none" strike="noStrike">
                <a:solidFill>
                  <a:srgbClr val="BFBFBF"/>
                </a:solidFill>
                <a:latin typeface="Montserrat"/>
                <a:ea typeface="Montserrat"/>
                <a:cs typeface="Montserrat"/>
                <a:sym typeface="Montserrat"/>
              </a:defRPr>
            </a:lvl2pPr>
            <a:lvl3pPr indent="0" lvl="2" marL="0" marR="0" rtl="0" algn="ctr">
              <a:lnSpc>
                <a:spcPct val="100000"/>
              </a:lnSpc>
              <a:spcBef>
                <a:spcPts val="0"/>
              </a:spcBef>
              <a:spcAft>
                <a:spcPts val="0"/>
              </a:spcAft>
              <a:buClr>
                <a:srgbClr val="BFBFBF"/>
              </a:buClr>
              <a:buSzPts val="1800"/>
              <a:buFont typeface="Montserrat"/>
              <a:buNone/>
              <a:defRPr b="0" i="0" sz="1800" u="none" cap="none" strike="noStrike">
                <a:solidFill>
                  <a:srgbClr val="BFBFBF"/>
                </a:solidFill>
                <a:latin typeface="Montserrat"/>
                <a:ea typeface="Montserrat"/>
                <a:cs typeface="Montserrat"/>
                <a:sym typeface="Montserrat"/>
              </a:defRPr>
            </a:lvl3pPr>
            <a:lvl4pPr indent="0" lvl="3" marL="0" marR="0" rtl="0" algn="ctr">
              <a:lnSpc>
                <a:spcPct val="100000"/>
              </a:lnSpc>
              <a:spcBef>
                <a:spcPts val="0"/>
              </a:spcBef>
              <a:spcAft>
                <a:spcPts val="0"/>
              </a:spcAft>
              <a:buClr>
                <a:srgbClr val="BFBFBF"/>
              </a:buClr>
              <a:buSzPts val="1800"/>
              <a:buFont typeface="Montserrat"/>
              <a:buNone/>
              <a:defRPr b="0" i="0" sz="1800" u="none" cap="none" strike="noStrike">
                <a:solidFill>
                  <a:srgbClr val="BFBFBF"/>
                </a:solidFill>
                <a:latin typeface="Montserrat"/>
                <a:ea typeface="Montserrat"/>
                <a:cs typeface="Montserrat"/>
                <a:sym typeface="Montserrat"/>
              </a:defRPr>
            </a:lvl4pPr>
            <a:lvl5pPr indent="0" lvl="4" marL="0" marR="0" rtl="0" algn="ctr">
              <a:lnSpc>
                <a:spcPct val="100000"/>
              </a:lnSpc>
              <a:spcBef>
                <a:spcPts val="0"/>
              </a:spcBef>
              <a:spcAft>
                <a:spcPts val="0"/>
              </a:spcAft>
              <a:buClr>
                <a:srgbClr val="BFBFBF"/>
              </a:buClr>
              <a:buSzPts val="1800"/>
              <a:buFont typeface="Montserrat"/>
              <a:buNone/>
              <a:defRPr b="0" i="0" sz="1800" u="none" cap="none" strike="noStrike">
                <a:solidFill>
                  <a:srgbClr val="BFBFBF"/>
                </a:solidFill>
                <a:latin typeface="Montserrat"/>
                <a:ea typeface="Montserrat"/>
                <a:cs typeface="Montserrat"/>
                <a:sym typeface="Montserrat"/>
              </a:defRPr>
            </a:lvl5pPr>
            <a:lvl6pPr indent="0" lvl="5" marL="0" marR="0" rtl="0" algn="ctr">
              <a:lnSpc>
                <a:spcPct val="100000"/>
              </a:lnSpc>
              <a:spcBef>
                <a:spcPts val="0"/>
              </a:spcBef>
              <a:spcAft>
                <a:spcPts val="0"/>
              </a:spcAft>
              <a:buClr>
                <a:srgbClr val="BFBFBF"/>
              </a:buClr>
              <a:buSzPts val="1800"/>
              <a:buFont typeface="Montserrat"/>
              <a:buNone/>
              <a:defRPr b="0" i="0" sz="1800" u="none" cap="none" strike="noStrike">
                <a:solidFill>
                  <a:srgbClr val="BFBFBF"/>
                </a:solidFill>
                <a:latin typeface="Montserrat"/>
                <a:ea typeface="Montserrat"/>
                <a:cs typeface="Montserrat"/>
                <a:sym typeface="Montserrat"/>
              </a:defRPr>
            </a:lvl6pPr>
            <a:lvl7pPr indent="0" lvl="6" marL="0" marR="0" rtl="0" algn="ctr">
              <a:lnSpc>
                <a:spcPct val="100000"/>
              </a:lnSpc>
              <a:spcBef>
                <a:spcPts val="0"/>
              </a:spcBef>
              <a:spcAft>
                <a:spcPts val="0"/>
              </a:spcAft>
              <a:buClr>
                <a:srgbClr val="BFBFBF"/>
              </a:buClr>
              <a:buSzPts val="1800"/>
              <a:buFont typeface="Montserrat"/>
              <a:buNone/>
              <a:defRPr b="0" i="0" sz="1800" u="none" cap="none" strike="noStrike">
                <a:solidFill>
                  <a:srgbClr val="BFBFBF"/>
                </a:solidFill>
                <a:latin typeface="Montserrat"/>
                <a:ea typeface="Montserrat"/>
                <a:cs typeface="Montserrat"/>
                <a:sym typeface="Montserrat"/>
              </a:defRPr>
            </a:lvl7pPr>
            <a:lvl8pPr indent="0" lvl="7" marL="0" marR="0" rtl="0" algn="ctr">
              <a:lnSpc>
                <a:spcPct val="100000"/>
              </a:lnSpc>
              <a:spcBef>
                <a:spcPts val="0"/>
              </a:spcBef>
              <a:spcAft>
                <a:spcPts val="0"/>
              </a:spcAft>
              <a:buClr>
                <a:srgbClr val="BFBFBF"/>
              </a:buClr>
              <a:buSzPts val="1800"/>
              <a:buFont typeface="Montserrat"/>
              <a:buNone/>
              <a:defRPr b="0" i="0" sz="1800" u="none" cap="none" strike="noStrike">
                <a:solidFill>
                  <a:srgbClr val="BFBFBF"/>
                </a:solidFill>
                <a:latin typeface="Montserrat"/>
                <a:ea typeface="Montserrat"/>
                <a:cs typeface="Montserrat"/>
                <a:sym typeface="Montserrat"/>
              </a:defRPr>
            </a:lvl8pPr>
            <a:lvl9pPr indent="0" lvl="8" marL="0" marR="0" rtl="0" algn="ctr">
              <a:lnSpc>
                <a:spcPct val="100000"/>
              </a:lnSpc>
              <a:spcBef>
                <a:spcPts val="0"/>
              </a:spcBef>
              <a:spcAft>
                <a:spcPts val="0"/>
              </a:spcAft>
              <a:buClr>
                <a:srgbClr val="BFBFBF"/>
              </a:buClr>
              <a:buSzPts val="1800"/>
              <a:buFont typeface="Montserrat"/>
              <a:buNone/>
              <a:defRPr b="0" i="0" sz="1800" u="none" cap="none" strike="noStrike">
                <a:solidFill>
                  <a:srgbClr val="BFBFBF"/>
                </a:solidFill>
                <a:latin typeface="Montserrat"/>
                <a:ea typeface="Montserrat"/>
                <a:cs typeface="Montserrat"/>
                <a:sym typeface="Montserrat"/>
              </a:defRPr>
            </a:lvl9pPr>
          </a:lstStyle>
          <a:p>
            <a:pPr indent="0" lvl="0" marL="0" rtl="0" algn="ctr">
              <a:spcBef>
                <a:spcPts val="0"/>
              </a:spcBef>
              <a:spcAft>
                <a:spcPts val="0"/>
              </a:spcAft>
              <a:buNone/>
            </a:pPr>
            <a:fld id="{00000000-1234-1234-1234-123412341234}" type="slidenum">
              <a:rPr lang="en-US"/>
              <a:t>‹#›</a:t>
            </a:fld>
            <a:endParaRPr/>
          </a:p>
        </p:txBody>
      </p:sp>
      <p:sp>
        <p:nvSpPr>
          <p:cNvPr id="11" name="Google Shape;11;p4"/>
          <p:cNvSpPr/>
          <p:nvPr/>
        </p:nvSpPr>
        <p:spPr>
          <a:xfrm>
            <a:off x="24011761" y="6791512"/>
            <a:ext cx="76201" cy="76201"/>
          </a:xfrm>
          <a:prstGeom prst="ellipse">
            <a:avLst/>
          </a:prstGeom>
          <a:solidFill>
            <a:srgbClr val="18A4A4"/>
          </a:solid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12" name="Google Shape;12;p4"/>
          <p:cNvSpPr/>
          <p:nvPr/>
        </p:nvSpPr>
        <p:spPr>
          <a:xfrm>
            <a:off x="24011761" y="7123808"/>
            <a:ext cx="76201" cy="76201"/>
          </a:xfrm>
          <a:prstGeom prst="ellipse">
            <a:avLst/>
          </a:prstGeom>
          <a:no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13" name="Google Shape;13;p4"/>
          <p:cNvSpPr/>
          <p:nvPr/>
        </p:nvSpPr>
        <p:spPr>
          <a:xfrm>
            <a:off x="24011761" y="7445542"/>
            <a:ext cx="76201" cy="76200"/>
          </a:xfrm>
          <a:prstGeom prst="ellipse">
            <a:avLst/>
          </a:prstGeom>
          <a:no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14" name="Google Shape;14;p4"/>
          <p:cNvSpPr/>
          <p:nvPr/>
        </p:nvSpPr>
        <p:spPr>
          <a:xfrm>
            <a:off x="24011761" y="7767275"/>
            <a:ext cx="76201" cy="76201"/>
          </a:xfrm>
          <a:prstGeom prst="ellipse">
            <a:avLst/>
          </a:prstGeom>
          <a:no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15" name="Google Shape;15;p4"/>
          <p:cNvSpPr/>
          <p:nvPr/>
        </p:nvSpPr>
        <p:spPr>
          <a:xfrm>
            <a:off x="24011761" y="8089008"/>
            <a:ext cx="76201" cy="76201"/>
          </a:xfrm>
          <a:prstGeom prst="ellipse">
            <a:avLst/>
          </a:prstGeom>
          <a:no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16" name="Google Shape;16;p4"/>
          <p:cNvSpPr/>
          <p:nvPr/>
        </p:nvSpPr>
        <p:spPr>
          <a:xfrm>
            <a:off x="24164161" y="7011879"/>
            <a:ext cx="76201" cy="76201"/>
          </a:xfrm>
          <a:prstGeom prst="ellipse">
            <a:avLst/>
          </a:prstGeom>
          <a:solidFill>
            <a:srgbClr val="18A4A4"/>
          </a:solid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17" name="Google Shape;17;p4"/>
          <p:cNvSpPr/>
          <p:nvPr/>
        </p:nvSpPr>
        <p:spPr>
          <a:xfrm>
            <a:off x="24164161" y="7276208"/>
            <a:ext cx="76201" cy="76201"/>
          </a:xfrm>
          <a:prstGeom prst="ellipse">
            <a:avLst/>
          </a:prstGeom>
          <a:no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18" name="Google Shape;18;p4"/>
          <p:cNvSpPr/>
          <p:nvPr/>
        </p:nvSpPr>
        <p:spPr>
          <a:xfrm>
            <a:off x="24164161" y="7597942"/>
            <a:ext cx="76201" cy="76200"/>
          </a:xfrm>
          <a:prstGeom prst="ellipse">
            <a:avLst/>
          </a:prstGeom>
          <a:no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19" name="Google Shape;19;p4"/>
          <p:cNvSpPr/>
          <p:nvPr/>
        </p:nvSpPr>
        <p:spPr>
          <a:xfrm>
            <a:off x="24164161" y="7919675"/>
            <a:ext cx="76201" cy="76201"/>
          </a:xfrm>
          <a:prstGeom prst="ellipse">
            <a:avLst/>
          </a:prstGeom>
          <a:no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20" name="Google Shape;20;p4"/>
          <p:cNvSpPr/>
          <p:nvPr/>
        </p:nvSpPr>
        <p:spPr>
          <a:xfrm>
            <a:off x="24164161" y="8241408"/>
            <a:ext cx="76201" cy="76201"/>
          </a:xfrm>
          <a:prstGeom prst="ellipse">
            <a:avLst/>
          </a:prstGeom>
          <a:no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21" name="Google Shape;21;p4"/>
          <p:cNvSpPr/>
          <p:nvPr/>
        </p:nvSpPr>
        <p:spPr>
          <a:xfrm>
            <a:off x="24011761" y="5881388"/>
            <a:ext cx="76201" cy="76200"/>
          </a:xfrm>
          <a:prstGeom prst="ellipse">
            <a:avLst/>
          </a:prstGeom>
          <a:no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22" name="Google Shape;22;p4"/>
          <p:cNvSpPr/>
          <p:nvPr/>
        </p:nvSpPr>
        <p:spPr>
          <a:xfrm>
            <a:off x="24011761" y="6203121"/>
            <a:ext cx="76201" cy="76201"/>
          </a:xfrm>
          <a:prstGeom prst="ellipse">
            <a:avLst/>
          </a:prstGeom>
          <a:no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23" name="Google Shape;23;p4"/>
          <p:cNvSpPr/>
          <p:nvPr/>
        </p:nvSpPr>
        <p:spPr>
          <a:xfrm>
            <a:off x="24011761" y="6524359"/>
            <a:ext cx="76201" cy="76201"/>
          </a:xfrm>
          <a:prstGeom prst="ellipse">
            <a:avLst/>
          </a:prstGeom>
          <a:no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24" name="Google Shape;24;p4"/>
          <p:cNvSpPr/>
          <p:nvPr/>
        </p:nvSpPr>
        <p:spPr>
          <a:xfrm>
            <a:off x="24164161" y="6033788"/>
            <a:ext cx="76201" cy="76200"/>
          </a:xfrm>
          <a:prstGeom prst="ellipse">
            <a:avLst/>
          </a:prstGeom>
          <a:no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25" name="Google Shape;25;p4"/>
          <p:cNvSpPr/>
          <p:nvPr/>
        </p:nvSpPr>
        <p:spPr>
          <a:xfrm>
            <a:off x="24164161" y="6355026"/>
            <a:ext cx="76201" cy="76201"/>
          </a:xfrm>
          <a:prstGeom prst="ellipse">
            <a:avLst/>
          </a:prstGeom>
          <a:no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26" name="Google Shape;26;p4"/>
          <p:cNvSpPr/>
          <p:nvPr/>
        </p:nvSpPr>
        <p:spPr>
          <a:xfrm>
            <a:off x="24164161" y="6676759"/>
            <a:ext cx="76201" cy="76201"/>
          </a:xfrm>
          <a:prstGeom prst="ellipse">
            <a:avLst/>
          </a:prstGeom>
          <a:no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27" name="Google Shape;27;p4"/>
          <p:cNvSpPr/>
          <p:nvPr/>
        </p:nvSpPr>
        <p:spPr>
          <a:xfrm>
            <a:off x="24011761" y="5584821"/>
            <a:ext cx="76201" cy="76200"/>
          </a:xfrm>
          <a:prstGeom prst="ellipse">
            <a:avLst/>
          </a:prstGeom>
          <a:no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sp>
        <p:nvSpPr>
          <p:cNvPr id="28" name="Google Shape;28;p4"/>
          <p:cNvSpPr/>
          <p:nvPr/>
        </p:nvSpPr>
        <p:spPr>
          <a:xfrm>
            <a:off x="24164161" y="5737221"/>
            <a:ext cx="76201" cy="76200"/>
          </a:xfrm>
          <a:prstGeom prst="ellipse">
            <a:avLst/>
          </a:prstGeom>
          <a:noFill/>
          <a:ln cap="flat" cmpd="sng" w="9525">
            <a:solidFill>
              <a:srgbClr val="18A4A4"/>
            </a:solidFill>
            <a:prstDash val="solid"/>
            <a:miter lim="400000"/>
            <a:headEnd len="sm" w="sm" type="none"/>
            <a:tailEnd len="sm" w="sm" type="none"/>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5000"/>
              <a:buFont typeface="Helvetica Neue Light"/>
              <a:buNone/>
            </a:pPr>
            <a:r>
              <a:t/>
            </a:r>
            <a:endParaRPr b="0" i="0" sz="5000" u="none" cap="none" strike="noStrike">
              <a:solidFill>
                <a:srgbClr val="000000"/>
              </a:solidFill>
              <a:latin typeface="Helvetica Neue Light"/>
              <a:ea typeface="Helvetica Neue Light"/>
              <a:cs typeface="Helvetica Neue Light"/>
              <a:sym typeface="Helvetica Neue Light"/>
            </a:endParaRPr>
          </a:p>
        </p:txBody>
      </p:sp>
      <p:pic>
        <p:nvPicPr>
          <p:cNvPr id="29" name="Google Shape;29;p4"/>
          <p:cNvPicPr preferRelativeResize="0"/>
          <p:nvPr/>
        </p:nvPicPr>
        <p:blipFill rotWithShape="1">
          <a:blip r:embed="rId1">
            <a:alphaModFix/>
          </a:blip>
          <a:srcRect b="0" l="0" r="0" t="0"/>
          <a:stretch/>
        </p:blipFill>
        <p:spPr>
          <a:xfrm>
            <a:off x="21783728" y="13299306"/>
            <a:ext cx="2339757" cy="138995"/>
          </a:xfrm>
          <a:prstGeom prst="rect">
            <a:avLst/>
          </a:prstGeom>
          <a:noFill/>
          <a:ln>
            <a:noFill/>
          </a:ln>
          <a:effectLst>
            <a:outerShdw blurRad="50800" rotWithShape="0" algn="ctr" dir="5400000" dist="50800">
              <a:srgbClr val="000000"/>
            </a:outerShdw>
          </a:effectLst>
        </p:spPr>
      </p:pic>
      <p:sp>
        <p:nvSpPr>
          <p:cNvPr id="30" name="Google Shape;30;p4"/>
          <p:cNvSpPr txBox="1"/>
          <p:nvPr/>
        </p:nvSpPr>
        <p:spPr>
          <a:xfrm>
            <a:off x="366708" y="11954915"/>
            <a:ext cx="6053142" cy="6071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400"/>
              <a:buFont typeface="Montserrat"/>
              <a:buNone/>
            </a:pPr>
            <a:r>
              <a:rPr b="0" i="0" lang="en-US" sz="2400" u="none" cap="none" strike="noStrike">
                <a:solidFill>
                  <a:schemeClr val="lt1"/>
                </a:solidFill>
                <a:latin typeface="Montserrat"/>
                <a:ea typeface="Montserrat"/>
                <a:cs typeface="Montserrat"/>
                <a:sym typeface="Montserrat"/>
              </a:rPr>
              <a:t>Add date here…</a:t>
            </a:r>
            <a:endParaRPr b="0" i="0" sz="2400" u="none" cap="none" strike="noStrike">
              <a:solidFill>
                <a:schemeClr val="lt1"/>
              </a:solidFill>
              <a:latin typeface="Montserrat"/>
              <a:ea typeface="Montserrat"/>
              <a:cs typeface="Montserrat"/>
              <a:sym typeface="Montserrat"/>
            </a:endParaRPr>
          </a:p>
        </p:txBody>
      </p:sp>
      <p:sp>
        <p:nvSpPr>
          <p:cNvPr id="31" name="Google Shape;31;p4"/>
          <p:cNvSpPr txBox="1"/>
          <p:nvPr/>
        </p:nvSpPr>
        <p:spPr>
          <a:xfrm>
            <a:off x="366708" y="857737"/>
            <a:ext cx="7097712" cy="3770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000"/>
              <a:buFont typeface="Montserrat"/>
              <a:buNone/>
            </a:pPr>
            <a:r>
              <a:rPr b="0" i="0" lang="en-US" sz="4000" u="none" cap="none" strike="noStrike">
                <a:solidFill>
                  <a:schemeClr val="lt1"/>
                </a:solidFill>
                <a:latin typeface="Montserrat"/>
                <a:ea typeface="Montserrat"/>
                <a:cs typeface="Montserrat"/>
                <a:sym typeface="Montserrat"/>
              </a:rPr>
              <a:t>Add your title here…</a:t>
            </a:r>
            <a:endParaRPr b="0" i="0" sz="1400" u="none" cap="none" strike="noStrike">
              <a:solidFill>
                <a:srgbClr val="000000"/>
              </a:solidFill>
              <a:latin typeface="Arial"/>
              <a:ea typeface="Arial"/>
              <a:cs typeface="Arial"/>
              <a:sym typeface="Arial"/>
            </a:endParaRPr>
          </a:p>
        </p:txBody>
      </p:sp>
      <p:sp>
        <p:nvSpPr>
          <p:cNvPr id="32" name="Google Shape;32;p4"/>
          <p:cNvSpPr txBox="1"/>
          <p:nvPr/>
        </p:nvSpPr>
        <p:spPr>
          <a:xfrm>
            <a:off x="366708" y="10095253"/>
            <a:ext cx="6224592" cy="15516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Montserrat"/>
              <a:buNone/>
            </a:pPr>
            <a:r>
              <a:rPr b="0" i="0" lang="en-US" sz="2800" u="none" cap="none" strike="noStrike">
                <a:solidFill>
                  <a:schemeClr val="lt1"/>
                </a:solidFill>
                <a:latin typeface="Montserrat"/>
                <a:ea typeface="Montserrat"/>
                <a:cs typeface="Montserrat"/>
                <a:sym typeface="Montserrat"/>
              </a:rPr>
              <a:t>Add your name here…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2800"/>
              <a:buFont typeface="Montserrat"/>
              <a:buNone/>
            </a:pPr>
            <a:r>
              <a:rPr b="0" i="0" lang="en-US" sz="2800" u="none" cap="none" strike="noStrike">
                <a:solidFill>
                  <a:schemeClr val="lt1"/>
                </a:solidFill>
                <a:latin typeface="Montserrat"/>
                <a:ea typeface="Montserrat"/>
                <a:cs typeface="Montserrat"/>
                <a:sym typeface="Montserrat"/>
              </a:rPr>
              <a:t>Add your jobtitle here…</a:t>
            </a:r>
            <a:endParaRPr b="0" i="0" sz="2800" u="none" cap="none" strike="noStrike">
              <a:solidFill>
                <a:schemeClr val="lt1"/>
              </a:solidFill>
              <a:latin typeface="Montserrat"/>
              <a:ea typeface="Montserrat"/>
              <a:cs typeface="Montserrat"/>
              <a:sym typeface="Montserrat"/>
            </a:endParaRPr>
          </a:p>
        </p:txBody>
      </p:sp>
      <p:pic>
        <p:nvPicPr>
          <p:cNvPr id="33" name="Google Shape;33;p4"/>
          <p:cNvPicPr preferRelativeResize="0"/>
          <p:nvPr/>
        </p:nvPicPr>
        <p:blipFill rotWithShape="1">
          <a:blip r:embed="rId2">
            <a:alphaModFix/>
          </a:blip>
          <a:srcRect b="0" l="0" r="0" t="0"/>
          <a:stretch/>
        </p:blipFill>
        <p:spPr>
          <a:xfrm>
            <a:off x="9937382" y="6361397"/>
            <a:ext cx="4509232" cy="1300963"/>
          </a:xfrm>
          <a:prstGeom prst="rect">
            <a:avLst/>
          </a:prstGeom>
          <a:noFill/>
          <a:ln>
            <a:noFill/>
          </a:ln>
          <a:effectLst>
            <a:outerShdw blurRad="317500" sx="95000" rotWithShape="0" algn="ctr" sy="95000">
              <a:srgbClr val="000000">
                <a:alpha val="29803"/>
              </a:srgbClr>
            </a:outerShdw>
          </a:effectLst>
        </p:spPr>
      </p:pic>
      <p:pic>
        <p:nvPicPr>
          <p:cNvPr id="34" name="Google Shape;34;p4"/>
          <p:cNvPicPr preferRelativeResize="0"/>
          <p:nvPr/>
        </p:nvPicPr>
        <p:blipFill rotWithShape="1">
          <a:blip r:embed="rId3">
            <a:alphaModFix/>
          </a:blip>
          <a:srcRect b="0" l="0" r="0" t="0"/>
          <a:stretch/>
        </p:blipFill>
        <p:spPr>
          <a:xfrm>
            <a:off x="0" y="0"/>
            <a:ext cx="24384001" cy="13716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9.png"/><Relationship Id="rId9"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7.png"/><Relationship Id="rId7" Type="http://schemas.openxmlformats.org/officeDocument/2006/relationships/image" Target="../media/image12.png"/><Relationship Id="rId8"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
          <p:cNvSpPr txBox="1"/>
          <p:nvPr>
            <p:ph idx="1" type="body"/>
          </p:nvPr>
        </p:nvSpPr>
        <p:spPr>
          <a:xfrm>
            <a:off x="366700" y="857714"/>
            <a:ext cx="7097700" cy="7376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000"/>
              <a:buFont typeface="Montserrat"/>
              <a:buNone/>
            </a:pPr>
            <a:r>
              <a:rPr b="1" lang="en-US"/>
              <a:t>Data-driven materiality analysis</a:t>
            </a:r>
            <a:endParaRPr>
              <a:solidFill>
                <a:schemeClr val="dk1"/>
              </a:solidFill>
              <a:latin typeface="Arial"/>
              <a:ea typeface="Arial"/>
              <a:cs typeface="Arial"/>
              <a:sym typeface="Arial"/>
            </a:endParaRPr>
          </a:p>
          <a:p>
            <a:pPr indent="0" lvl="0" marL="0" rtl="0" algn="l">
              <a:spcBef>
                <a:spcPts val="0"/>
              </a:spcBef>
              <a:spcAft>
                <a:spcPts val="0"/>
              </a:spcAft>
              <a:buClr>
                <a:schemeClr val="lt1"/>
              </a:buClr>
              <a:buSzPts val="2000"/>
              <a:buFont typeface="Montserrat"/>
              <a:buNone/>
            </a:pPr>
            <a:r>
              <a:rPr i="1" lang="en-US"/>
              <a:t>Powered by Datamaran</a:t>
            </a:r>
            <a:endParaRPr>
              <a:solidFill>
                <a:schemeClr val="dk1"/>
              </a:solidFill>
              <a:latin typeface="Arial"/>
              <a:ea typeface="Arial"/>
              <a:cs typeface="Arial"/>
              <a:sym typeface="Arial"/>
            </a:endParaRPr>
          </a:p>
          <a:p>
            <a:pPr indent="0" lvl="0" marL="0" rtl="0" algn="l">
              <a:spcBef>
                <a:spcPts val="0"/>
              </a:spcBef>
              <a:spcAft>
                <a:spcPts val="0"/>
              </a:spcAft>
              <a:buClr>
                <a:schemeClr val="lt1"/>
              </a:buClr>
              <a:buSzPts val="2200"/>
              <a:buFont typeface="Montserrat"/>
              <a:buNone/>
            </a:pPr>
            <a:r>
              <a:t/>
            </a:r>
            <a:endParaRPr>
              <a:solidFill>
                <a:schemeClr val="dk1"/>
              </a:solidFill>
              <a:latin typeface="Avenir"/>
              <a:ea typeface="Avenir"/>
              <a:cs typeface="Avenir"/>
              <a:sym typeface="Avenir"/>
            </a:endParaRPr>
          </a:p>
          <a:p>
            <a:pPr indent="0" lvl="0" marL="0" rtl="0" algn="l">
              <a:spcBef>
                <a:spcPts val="0"/>
              </a:spcBef>
              <a:spcAft>
                <a:spcPts val="0"/>
              </a:spcAft>
              <a:buClr>
                <a:schemeClr val="lt1"/>
              </a:buClr>
              <a:buSzPts val="2000"/>
              <a:buFont typeface="Montserrat"/>
              <a:buNone/>
            </a:pPr>
            <a:r>
              <a:rPr lang="en-US"/>
              <a:t>Materiality assessment </a:t>
            </a:r>
            <a:endParaRPr>
              <a:solidFill>
                <a:schemeClr val="dk1"/>
              </a:solidFill>
              <a:latin typeface="Arial"/>
              <a:ea typeface="Arial"/>
              <a:cs typeface="Arial"/>
              <a:sym typeface="Arial"/>
            </a:endParaRPr>
          </a:p>
          <a:p>
            <a:pPr indent="0" lvl="0" marL="0" rtl="0" algn="l">
              <a:spcBef>
                <a:spcPts val="0"/>
              </a:spcBef>
              <a:spcAft>
                <a:spcPts val="0"/>
              </a:spcAft>
              <a:buClr>
                <a:schemeClr val="lt1"/>
              </a:buClr>
              <a:buSzPts val="2000"/>
              <a:buFont typeface="Montserrat"/>
              <a:buNone/>
            </a:pPr>
            <a:r>
              <a:rPr lang="en-US"/>
              <a:t>workshop of COMPANY / DIVISION / STAKEHOLDER PANEL</a:t>
            </a:r>
            <a:endParaRPr b="1"/>
          </a:p>
          <a:p>
            <a:pPr indent="0" lvl="0" marL="0" rtl="0" algn="l">
              <a:lnSpc>
                <a:spcPct val="100000"/>
              </a:lnSpc>
              <a:spcBef>
                <a:spcPts val="0"/>
              </a:spcBef>
              <a:spcAft>
                <a:spcPts val="0"/>
              </a:spcAft>
              <a:buClr>
                <a:schemeClr val="lt1"/>
              </a:buClr>
              <a:buSzPts val="2000"/>
              <a:buFont typeface="Arial"/>
              <a:buNone/>
            </a:pPr>
            <a:r>
              <a:t/>
            </a:r>
            <a:endParaRPr/>
          </a:p>
          <a:p>
            <a:pPr indent="0" lvl="0" marL="0" rtl="0" algn="l">
              <a:lnSpc>
                <a:spcPct val="100000"/>
              </a:lnSpc>
              <a:spcBef>
                <a:spcPts val="0"/>
              </a:spcBef>
              <a:spcAft>
                <a:spcPts val="0"/>
              </a:spcAft>
              <a:buClr>
                <a:schemeClr val="lt1"/>
              </a:buClr>
              <a:buSzPts val="2000"/>
              <a:buFont typeface="Arial"/>
              <a:buNone/>
            </a:pPr>
            <a:r>
              <a:t/>
            </a:r>
            <a:endParaRPr>
              <a:solidFill>
                <a:schemeClr val="dk1"/>
              </a:solidFill>
            </a:endParaRPr>
          </a:p>
          <a:p>
            <a:pPr indent="0" lvl="0" marL="0" rtl="0" algn="l">
              <a:lnSpc>
                <a:spcPct val="100000"/>
              </a:lnSpc>
              <a:spcBef>
                <a:spcPts val="0"/>
              </a:spcBef>
              <a:spcAft>
                <a:spcPts val="0"/>
              </a:spcAft>
              <a:buClr>
                <a:schemeClr val="lt1"/>
              </a:buClr>
              <a:buSzPts val="2000"/>
              <a:buFont typeface="Arial"/>
              <a:buNone/>
            </a:pPr>
            <a:r>
              <a:t/>
            </a:r>
            <a:endParaRPr/>
          </a:p>
          <a:p>
            <a:pPr indent="0" lvl="0" marL="0" rtl="0" algn="l">
              <a:lnSpc>
                <a:spcPct val="100000"/>
              </a:lnSpc>
              <a:spcBef>
                <a:spcPts val="0"/>
              </a:spcBef>
              <a:spcAft>
                <a:spcPts val="0"/>
              </a:spcAft>
              <a:buClr>
                <a:schemeClr val="lt1"/>
              </a:buClr>
              <a:buSzPts val="2000"/>
              <a:buFont typeface="Arial"/>
              <a:buNone/>
            </a:pPr>
            <a:r>
              <a:t/>
            </a:r>
            <a:endParaRPr/>
          </a:p>
        </p:txBody>
      </p:sp>
      <p:sp>
        <p:nvSpPr>
          <p:cNvPr id="105" name="Google Shape;105;p1"/>
          <p:cNvSpPr txBox="1"/>
          <p:nvPr>
            <p:ph idx="2" type="body"/>
          </p:nvPr>
        </p:nvSpPr>
        <p:spPr>
          <a:xfrm>
            <a:off x="366708" y="10095253"/>
            <a:ext cx="7097712" cy="15516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800"/>
              <a:buFont typeface="Montserrat"/>
              <a:buNone/>
            </a:pPr>
            <a:r>
              <a:rPr lang="en-US"/>
              <a:t>Customer success team </a:t>
            </a:r>
            <a:endParaRPr/>
          </a:p>
        </p:txBody>
      </p:sp>
      <p:sp>
        <p:nvSpPr>
          <p:cNvPr id="106" name="Google Shape;106;p1"/>
          <p:cNvSpPr txBox="1"/>
          <p:nvPr>
            <p:ph idx="3" type="body"/>
          </p:nvPr>
        </p:nvSpPr>
        <p:spPr>
          <a:xfrm>
            <a:off x="366708" y="11954915"/>
            <a:ext cx="7097712" cy="60715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2400"/>
              <a:buFont typeface="Montserrat"/>
              <a:buNone/>
            </a:pPr>
            <a:r>
              <a:rPr lang="en-US"/>
              <a:t>September 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g6081a6ce38_0_180"/>
          <p:cNvSpPr txBox="1"/>
          <p:nvPr>
            <p:ph idx="1" type="body"/>
          </p:nvPr>
        </p:nvSpPr>
        <p:spPr>
          <a:xfrm>
            <a:off x="2448459" y="127353"/>
            <a:ext cx="19128300" cy="976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Montserrat"/>
              <a:buNone/>
            </a:pPr>
            <a:r>
              <a:rPr b="1" lang="en-US"/>
              <a:t>Breakdown of sources weight </a:t>
            </a:r>
            <a:endParaRPr/>
          </a:p>
        </p:txBody>
      </p:sp>
      <p:sp>
        <p:nvSpPr>
          <p:cNvPr id="292" name="Google Shape;292;g6081a6ce38_0_180"/>
          <p:cNvSpPr txBox="1"/>
          <p:nvPr/>
        </p:nvSpPr>
        <p:spPr>
          <a:xfrm>
            <a:off x="2574879" y="1753098"/>
            <a:ext cx="19624800" cy="10024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FB3B1"/>
              </a:buClr>
              <a:buSzPts val="2200"/>
              <a:buFont typeface="Montserrat"/>
              <a:buNone/>
            </a:pPr>
            <a:r>
              <a:rPr b="1" i="0" lang="en-US" sz="3000" u="none" cap="none" strike="noStrike">
                <a:solidFill>
                  <a:srgbClr val="1FB3B1"/>
                </a:solidFill>
                <a:latin typeface="Montserrat"/>
                <a:ea typeface="Montserrat"/>
                <a:cs typeface="Montserrat"/>
                <a:sym typeface="Montserrat"/>
              </a:rPr>
              <a:t>A specific weight was applied to the scores retrieved for each source in order to refine the results. </a:t>
            </a:r>
            <a:endParaRPr sz="3000"/>
          </a:p>
          <a:p>
            <a:pPr indent="0" lvl="0" marL="0" marR="0" rtl="0" algn="l">
              <a:lnSpc>
                <a:spcPct val="100000"/>
              </a:lnSpc>
              <a:spcBef>
                <a:spcPts val="1576"/>
              </a:spcBef>
              <a:spcAft>
                <a:spcPts val="0"/>
              </a:spcAft>
              <a:buClr>
                <a:srgbClr val="525252"/>
              </a:buClr>
              <a:buSzPts val="2200"/>
              <a:buFont typeface="Montserrat"/>
              <a:buNone/>
            </a:pPr>
            <a:r>
              <a:rPr b="1" i="0" lang="en-US" sz="3000" u="none" cap="none" strike="noStrike">
                <a:solidFill>
                  <a:srgbClr val="525252"/>
                </a:solidFill>
                <a:latin typeface="Montserrat"/>
                <a:ea typeface="Montserrat"/>
                <a:cs typeface="Montserrat"/>
                <a:sym typeface="Montserrat"/>
              </a:rPr>
              <a:t>Breakdown of sources’ contribution to the overall results:</a:t>
            </a:r>
            <a:endParaRPr sz="3000"/>
          </a:p>
          <a:p>
            <a:pPr indent="0" lvl="0" marL="0" marR="0" rtl="0" algn="l">
              <a:lnSpc>
                <a:spcPct val="100000"/>
              </a:lnSpc>
              <a:spcBef>
                <a:spcPts val="1576"/>
              </a:spcBef>
              <a:spcAft>
                <a:spcPts val="0"/>
              </a:spcAft>
              <a:buClr>
                <a:srgbClr val="000000"/>
              </a:buClr>
              <a:buSzPts val="2200"/>
              <a:buFont typeface="Avenir"/>
              <a:buNone/>
            </a:pPr>
            <a:r>
              <a:t/>
            </a:r>
            <a:endParaRPr b="1" i="0" sz="3000" u="none" cap="none" strike="noStrike">
              <a:solidFill>
                <a:srgbClr val="525252"/>
              </a:solidFill>
              <a:latin typeface="Montserrat"/>
              <a:ea typeface="Montserrat"/>
              <a:cs typeface="Montserrat"/>
              <a:sym typeface="Montserrat"/>
            </a:endParaRPr>
          </a:p>
          <a:p>
            <a:pPr indent="0" lvl="0" marL="0" marR="0" rtl="0" algn="l">
              <a:lnSpc>
                <a:spcPct val="100000"/>
              </a:lnSpc>
              <a:spcBef>
                <a:spcPts val="1576"/>
              </a:spcBef>
              <a:spcAft>
                <a:spcPts val="0"/>
              </a:spcAft>
              <a:buClr>
                <a:srgbClr val="000000"/>
              </a:buClr>
              <a:buSzPts val="2200"/>
              <a:buFont typeface="Avenir"/>
              <a:buNone/>
            </a:pPr>
            <a:r>
              <a:t/>
            </a:r>
            <a:endParaRPr b="1" i="0" sz="3000" u="none" cap="none" strike="noStrike">
              <a:solidFill>
                <a:srgbClr val="525252"/>
              </a:solidFill>
              <a:latin typeface="Montserrat"/>
              <a:ea typeface="Montserrat"/>
              <a:cs typeface="Montserrat"/>
              <a:sym typeface="Montserrat"/>
            </a:endParaRPr>
          </a:p>
          <a:p>
            <a:pPr indent="0" lvl="0" marL="0" marR="0" rtl="0" algn="l">
              <a:lnSpc>
                <a:spcPct val="100000"/>
              </a:lnSpc>
              <a:spcBef>
                <a:spcPts val="1576"/>
              </a:spcBef>
              <a:spcAft>
                <a:spcPts val="0"/>
              </a:spcAft>
              <a:buClr>
                <a:srgbClr val="000000"/>
              </a:buClr>
              <a:buSzPts val="2200"/>
              <a:buFont typeface="Avenir"/>
              <a:buNone/>
            </a:pPr>
            <a:r>
              <a:t/>
            </a:r>
            <a:endParaRPr b="1" i="0" sz="3000" u="none" cap="none" strike="noStrike">
              <a:solidFill>
                <a:srgbClr val="525252"/>
              </a:solidFill>
              <a:latin typeface="Montserrat"/>
              <a:ea typeface="Montserrat"/>
              <a:cs typeface="Montserrat"/>
              <a:sym typeface="Montserrat"/>
            </a:endParaRPr>
          </a:p>
          <a:p>
            <a:pPr indent="0" lvl="0" marL="0" marR="0" rtl="0" algn="l">
              <a:lnSpc>
                <a:spcPct val="100000"/>
              </a:lnSpc>
              <a:spcBef>
                <a:spcPts val="1576"/>
              </a:spcBef>
              <a:spcAft>
                <a:spcPts val="0"/>
              </a:spcAft>
              <a:buClr>
                <a:srgbClr val="000000"/>
              </a:buClr>
              <a:buSzPts val="2200"/>
              <a:buFont typeface="Avenir"/>
              <a:buNone/>
            </a:pPr>
            <a:r>
              <a:t/>
            </a:r>
            <a:endParaRPr b="1" i="0" sz="3000" u="none" cap="none" strike="noStrike">
              <a:solidFill>
                <a:srgbClr val="525252"/>
              </a:solidFill>
              <a:latin typeface="Montserrat"/>
              <a:ea typeface="Montserrat"/>
              <a:cs typeface="Montserrat"/>
              <a:sym typeface="Montserrat"/>
            </a:endParaRPr>
          </a:p>
          <a:p>
            <a:pPr indent="0" lvl="0" marL="0" marR="0" rtl="0" algn="l">
              <a:lnSpc>
                <a:spcPct val="100000"/>
              </a:lnSpc>
              <a:spcBef>
                <a:spcPts val="1576"/>
              </a:spcBef>
              <a:spcAft>
                <a:spcPts val="0"/>
              </a:spcAft>
              <a:buClr>
                <a:srgbClr val="000000"/>
              </a:buClr>
              <a:buSzPts val="2200"/>
              <a:buFont typeface="Avenir"/>
              <a:buNone/>
            </a:pPr>
            <a:r>
              <a:t/>
            </a:r>
            <a:endParaRPr b="1" i="0" sz="3000" u="none" cap="none" strike="noStrike">
              <a:solidFill>
                <a:srgbClr val="525252"/>
              </a:solidFill>
              <a:latin typeface="Montserrat"/>
              <a:ea typeface="Montserrat"/>
              <a:cs typeface="Montserrat"/>
              <a:sym typeface="Montserrat"/>
            </a:endParaRPr>
          </a:p>
          <a:p>
            <a:pPr indent="0" lvl="0" marL="0" marR="0" rtl="0" algn="l">
              <a:lnSpc>
                <a:spcPct val="100000"/>
              </a:lnSpc>
              <a:spcBef>
                <a:spcPts val="1576"/>
              </a:spcBef>
              <a:spcAft>
                <a:spcPts val="0"/>
              </a:spcAft>
              <a:buClr>
                <a:srgbClr val="000000"/>
              </a:buClr>
              <a:buSzPts val="2200"/>
              <a:buFont typeface="Avenir"/>
              <a:buNone/>
            </a:pPr>
            <a:r>
              <a:t/>
            </a:r>
            <a:endParaRPr b="1" i="0" sz="3000" u="none" cap="none" strike="noStrike">
              <a:solidFill>
                <a:srgbClr val="525252"/>
              </a:solidFill>
              <a:latin typeface="Montserrat"/>
              <a:ea typeface="Montserrat"/>
              <a:cs typeface="Montserrat"/>
              <a:sym typeface="Montserrat"/>
            </a:endParaRPr>
          </a:p>
          <a:p>
            <a:pPr indent="0" lvl="0" marL="0" marR="0" rtl="0" algn="l">
              <a:lnSpc>
                <a:spcPct val="100000"/>
              </a:lnSpc>
              <a:spcBef>
                <a:spcPts val="1576"/>
              </a:spcBef>
              <a:spcAft>
                <a:spcPts val="0"/>
              </a:spcAft>
              <a:buClr>
                <a:srgbClr val="000000"/>
              </a:buClr>
              <a:buSzPts val="2200"/>
              <a:buFont typeface="Avenir"/>
              <a:buNone/>
            </a:pPr>
            <a:r>
              <a:t/>
            </a:r>
            <a:endParaRPr b="1" i="0" sz="3000" u="none" cap="none" strike="noStrike">
              <a:solidFill>
                <a:srgbClr val="525252"/>
              </a:solidFill>
              <a:latin typeface="Montserrat"/>
              <a:ea typeface="Montserrat"/>
              <a:cs typeface="Montserrat"/>
              <a:sym typeface="Montserrat"/>
            </a:endParaRPr>
          </a:p>
          <a:p>
            <a:pPr indent="0" lvl="0" marL="0" marR="0" rtl="0" algn="l">
              <a:lnSpc>
                <a:spcPct val="100000"/>
              </a:lnSpc>
              <a:spcBef>
                <a:spcPts val="1576"/>
              </a:spcBef>
              <a:spcAft>
                <a:spcPts val="0"/>
              </a:spcAft>
              <a:buClr>
                <a:srgbClr val="000000"/>
              </a:buClr>
              <a:buSzPts val="2200"/>
              <a:buFont typeface="Avenir"/>
              <a:buNone/>
            </a:pPr>
            <a:r>
              <a:t/>
            </a:r>
            <a:endParaRPr b="1" i="0" sz="3000" u="none" cap="none" strike="noStrike">
              <a:solidFill>
                <a:srgbClr val="525252"/>
              </a:solidFill>
              <a:latin typeface="Montserrat"/>
              <a:ea typeface="Montserrat"/>
              <a:cs typeface="Montserrat"/>
              <a:sym typeface="Montserrat"/>
            </a:endParaRPr>
          </a:p>
          <a:p>
            <a:pPr indent="0" lvl="0" marL="0" marR="0" rtl="0" algn="l">
              <a:lnSpc>
                <a:spcPct val="100000"/>
              </a:lnSpc>
              <a:spcBef>
                <a:spcPts val="1576"/>
              </a:spcBef>
              <a:spcAft>
                <a:spcPts val="0"/>
              </a:spcAft>
              <a:buClr>
                <a:srgbClr val="000000"/>
              </a:buClr>
              <a:buSzPts val="2200"/>
              <a:buFont typeface="Avenir"/>
              <a:buNone/>
            </a:pPr>
            <a:r>
              <a:t/>
            </a:r>
            <a:endParaRPr b="1" sz="3000">
              <a:solidFill>
                <a:srgbClr val="525252"/>
              </a:solidFill>
              <a:latin typeface="Montserrat"/>
              <a:ea typeface="Montserrat"/>
              <a:cs typeface="Montserrat"/>
              <a:sym typeface="Montserrat"/>
            </a:endParaRPr>
          </a:p>
          <a:p>
            <a:pPr indent="0" lvl="0" marL="0" marR="0" rtl="0" algn="l">
              <a:lnSpc>
                <a:spcPct val="100000"/>
              </a:lnSpc>
              <a:spcBef>
                <a:spcPts val="1576"/>
              </a:spcBef>
              <a:spcAft>
                <a:spcPts val="0"/>
              </a:spcAft>
              <a:buClr>
                <a:srgbClr val="000000"/>
              </a:buClr>
              <a:buSzPts val="2200"/>
              <a:buFont typeface="Avenir"/>
              <a:buNone/>
            </a:pPr>
            <a:r>
              <a:t/>
            </a:r>
            <a:endParaRPr b="1" sz="3000">
              <a:solidFill>
                <a:srgbClr val="525252"/>
              </a:solidFill>
              <a:latin typeface="Montserrat"/>
              <a:ea typeface="Montserrat"/>
              <a:cs typeface="Montserrat"/>
              <a:sym typeface="Montserrat"/>
            </a:endParaRPr>
          </a:p>
          <a:p>
            <a:pPr indent="0" lvl="0" marL="0" marR="0" rtl="0" algn="l">
              <a:lnSpc>
                <a:spcPct val="100000"/>
              </a:lnSpc>
              <a:spcBef>
                <a:spcPts val="1576"/>
              </a:spcBef>
              <a:spcAft>
                <a:spcPts val="0"/>
              </a:spcAft>
              <a:buClr>
                <a:srgbClr val="525252"/>
              </a:buClr>
              <a:buSzPts val="2200"/>
              <a:buFont typeface="Montserrat"/>
              <a:buNone/>
            </a:pPr>
            <a:r>
              <a:rPr b="1" i="0" lang="en-US" sz="3000" u="none" cap="none" strike="noStrike">
                <a:solidFill>
                  <a:srgbClr val="525252"/>
                </a:solidFill>
                <a:latin typeface="Montserrat"/>
                <a:ea typeface="Montserrat"/>
                <a:cs typeface="Montserrat"/>
                <a:sym typeface="Montserrat"/>
              </a:rPr>
              <a:t>Explanation of the choices: </a:t>
            </a:r>
            <a:endParaRPr sz="3000"/>
          </a:p>
        </p:txBody>
      </p:sp>
      <p:pic>
        <p:nvPicPr>
          <p:cNvPr id="293" name="Google Shape;293;g6081a6ce38_0_180"/>
          <p:cNvPicPr preferRelativeResize="0"/>
          <p:nvPr/>
        </p:nvPicPr>
        <p:blipFill rotWithShape="1">
          <a:blip r:embed="rId3">
            <a:alphaModFix/>
          </a:blip>
          <a:srcRect b="0" l="0" r="0" t="0"/>
          <a:stretch/>
        </p:blipFill>
        <p:spPr>
          <a:xfrm>
            <a:off x="5605627" y="3534235"/>
            <a:ext cx="13563300" cy="7256400"/>
          </a:xfrm>
          <a:prstGeom prst="rect">
            <a:avLst/>
          </a:prstGeom>
          <a:noFill/>
          <a:ln>
            <a:noFill/>
          </a:ln>
        </p:spPr>
      </p:pic>
      <p:sp>
        <p:nvSpPr>
          <p:cNvPr id="294" name="Google Shape;294;g6081a6ce38_0_180"/>
          <p:cNvSpPr/>
          <p:nvPr/>
        </p:nvSpPr>
        <p:spPr>
          <a:xfrm>
            <a:off x="3540482" y="10790624"/>
            <a:ext cx="17178300" cy="2605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74369"/>
              </a:buClr>
              <a:buSzPts val="5400"/>
              <a:buFont typeface="Avenir"/>
              <a:buNone/>
            </a:pPr>
            <a:r>
              <a:rPr b="1" i="0" lang="en-US" sz="5400" u="none" cap="none" strike="noStrike">
                <a:solidFill>
                  <a:srgbClr val="C74369"/>
                </a:solidFill>
                <a:latin typeface="Montserrat"/>
                <a:ea typeface="Montserrat"/>
                <a:cs typeface="Montserrat"/>
                <a:sym typeface="Montserrat"/>
              </a:rPr>
              <a:t>Explain why you chose to add or remove weight to a source</a:t>
            </a:r>
            <a:endParaRPr>
              <a:latin typeface="Montserrat"/>
              <a:ea typeface="Montserrat"/>
              <a:cs typeface="Montserrat"/>
              <a:sym typeface="Montserrat"/>
            </a:endParaRPr>
          </a:p>
        </p:txBody>
      </p:sp>
      <p:sp>
        <p:nvSpPr>
          <p:cNvPr id="295" name="Google Shape;295;g6081a6ce38_0_180"/>
          <p:cNvSpPr/>
          <p:nvPr/>
        </p:nvSpPr>
        <p:spPr>
          <a:xfrm>
            <a:off x="2253514" y="6857995"/>
            <a:ext cx="17178300" cy="1371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74369"/>
              </a:buClr>
              <a:buSzPts val="5400"/>
              <a:buFont typeface="Avenir"/>
              <a:buNone/>
            </a:pPr>
            <a:r>
              <a:rPr b="1" i="0" lang="en-US" sz="5400" u="none" cap="none" strike="noStrike">
                <a:solidFill>
                  <a:srgbClr val="C74369"/>
                </a:solidFill>
                <a:latin typeface="Montserrat"/>
                <a:ea typeface="Montserrat"/>
                <a:cs typeface="Montserrat"/>
                <a:sym typeface="Montserrat"/>
              </a:rPr>
              <a:t>Update the chart</a:t>
            </a:r>
            <a:endParaRPr>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g6083778538_0_151"/>
          <p:cNvSpPr txBox="1"/>
          <p:nvPr>
            <p:ph idx="1" type="body"/>
          </p:nvPr>
        </p:nvSpPr>
        <p:spPr>
          <a:xfrm>
            <a:off x="2448459" y="127353"/>
            <a:ext cx="19128300" cy="976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Montserrat"/>
              <a:buNone/>
            </a:pPr>
            <a:r>
              <a:rPr b="1" lang="en-US"/>
              <a:t>Compilation and of the results </a:t>
            </a:r>
            <a:endParaRPr/>
          </a:p>
        </p:txBody>
      </p:sp>
      <p:sp>
        <p:nvSpPr>
          <p:cNvPr id="301" name="Google Shape;301;g6083778538_0_151"/>
          <p:cNvSpPr txBox="1"/>
          <p:nvPr/>
        </p:nvSpPr>
        <p:spPr>
          <a:xfrm>
            <a:off x="2233104" y="1838973"/>
            <a:ext cx="19137900" cy="4032000"/>
          </a:xfrm>
          <a:prstGeom prst="rect">
            <a:avLst/>
          </a:prstGeom>
          <a:noFill/>
          <a:ln>
            <a:noFill/>
          </a:ln>
        </p:spPr>
        <p:txBody>
          <a:bodyPr anchorCtr="0" anchor="t" bIns="45700" lIns="91425" spcFirstLastPara="1" rIns="91425" wrap="square" tIns="45700">
            <a:noAutofit/>
          </a:bodyPr>
          <a:lstStyle/>
          <a:p>
            <a:pPr indent="-508000" lvl="0" marL="457200" marR="0" rtl="0" algn="l">
              <a:lnSpc>
                <a:spcPct val="100000"/>
              </a:lnSpc>
              <a:spcBef>
                <a:spcPts val="0"/>
              </a:spcBef>
              <a:spcAft>
                <a:spcPts val="0"/>
              </a:spcAft>
              <a:buClr>
                <a:srgbClr val="1FB3B1"/>
              </a:buClr>
              <a:buSzPts val="3000"/>
              <a:buFont typeface="Helvetica Neue"/>
              <a:buAutoNum type="arabicPeriod"/>
            </a:pPr>
            <a:r>
              <a:rPr b="1" i="0" lang="en-US" sz="3000" u="none" cap="none" strike="noStrike">
                <a:solidFill>
                  <a:srgbClr val="1FB3B1"/>
                </a:solidFill>
                <a:latin typeface="Montserrat"/>
                <a:ea typeface="Montserrat"/>
                <a:cs typeface="Montserrat"/>
                <a:sym typeface="Montserrat"/>
              </a:rPr>
              <a:t>VERTICAL AXIS: Importance to external stakeholders  </a:t>
            </a:r>
            <a:endParaRPr sz="3000"/>
          </a:p>
          <a:p>
            <a:pPr indent="-508000" lvl="0" marL="457200" marR="0" rtl="0" algn="l">
              <a:lnSpc>
                <a:spcPct val="100000"/>
              </a:lnSpc>
              <a:spcBef>
                <a:spcPts val="1576"/>
              </a:spcBef>
              <a:spcAft>
                <a:spcPts val="0"/>
              </a:spcAft>
              <a:buClr>
                <a:srgbClr val="1FB3B1"/>
              </a:buClr>
              <a:buSzPts val="3000"/>
              <a:buFont typeface="Helvetica Neue"/>
              <a:buAutoNum type="arabicPeriod"/>
            </a:pPr>
            <a:r>
              <a:rPr b="1" i="0" lang="en-US" sz="3000" u="none" cap="none" strike="noStrike">
                <a:solidFill>
                  <a:srgbClr val="1FB3B1"/>
                </a:solidFill>
                <a:latin typeface="Montserrat"/>
                <a:ea typeface="Montserrat"/>
                <a:cs typeface="Montserrat"/>
                <a:sym typeface="Montserrat"/>
              </a:rPr>
              <a:t>HORIZONTAL AXIS: Internal importance </a:t>
            </a:r>
            <a:endParaRPr sz="3000"/>
          </a:p>
          <a:p>
            <a:pPr indent="0" lvl="0" marL="0" marR="0" rtl="0" algn="l">
              <a:lnSpc>
                <a:spcPct val="100000"/>
              </a:lnSpc>
              <a:spcBef>
                <a:spcPts val="1576"/>
              </a:spcBef>
              <a:spcAft>
                <a:spcPts val="0"/>
              </a:spcAft>
              <a:buClr>
                <a:srgbClr val="000000"/>
              </a:buClr>
              <a:buSzPts val="2200"/>
              <a:buFont typeface="Avenir"/>
              <a:buNone/>
            </a:pPr>
            <a:r>
              <a:t/>
            </a:r>
            <a:endParaRPr b="1" i="0" sz="3000" u="none" cap="none" strike="noStrike">
              <a:solidFill>
                <a:srgbClr val="1FB3B1"/>
              </a:solidFill>
              <a:latin typeface="Montserrat"/>
              <a:ea typeface="Montserrat"/>
              <a:cs typeface="Montserrat"/>
              <a:sym typeface="Montserrat"/>
            </a:endParaRPr>
          </a:p>
          <a:p>
            <a:pPr indent="0" lvl="0" marL="0" marR="0" rtl="0" algn="l">
              <a:lnSpc>
                <a:spcPct val="100000"/>
              </a:lnSpc>
              <a:spcBef>
                <a:spcPts val="1576"/>
              </a:spcBef>
              <a:spcAft>
                <a:spcPts val="0"/>
              </a:spcAft>
              <a:buClr>
                <a:srgbClr val="525252"/>
              </a:buClr>
              <a:buSzPts val="2200"/>
              <a:buFont typeface="Montserrat"/>
              <a:buNone/>
            </a:pPr>
            <a:r>
              <a:rPr b="1" i="0" lang="en-US" sz="3000" u="none" cap="none" strike="noStrike">
                <a:solidFill>
                  <a:srgbClr val="525252"/>
                </a:solidFill>
                <a:latin typeface="Montserrat"/>
                <a:ea typeface="Montserrat"/>
                <a:cs typeface="Montserrat"/>
                <a:sym typeface="Montserrat"/>
              </a:rPr>
              <a:t>All results were normalized to get a 0 to 1 score that allows to combine results from the different sources (level of emphasis for peers’ reports, number of tags for regulations, news and tweets and internal ranking). </a:t>
            </a:r>
            <a:endParaRPr sz="3000"/>
          </a:p>
        </p:txBody>
      </p:sp>
      <p:sp>
        <p:nvSpPr>
          <p:cNvPr id="302" name="Google Shape;302;g6083778538_0_151"/>
          <p:cNvSpPr/>
          <p:nvPr/>
        </p:nvSpPr>
        <p:spPr>
          <a:xfrm rot="-5400000">
            <a:off x="1048125" y="8966725"/>
            <a:ext cx="7525500" cy="63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i="0" lang="en-US" sz="2500" u="none" cap="none" strike="noStrike">
                <a:solidFill>
                  <a:srgbClr val="000000"/>
                </a:solidFill>
                <a:latin typeface="Avenir"/>
                <a:ea typeface="Avenir"/>
                <a:cs typeface="Avenir"/>
                <a:sym typeface="Avenir"/>
              </a:rPr>
              <a:t>EXTERNAL: </a:t>
            </a:r>
            <a:r>
              <a:rPr b="1" i="0" lang="en-US" sz="2500" u="none" cap="none" strike="noStrike">
                <a:solidFill>
                  <a:srgbClr val="0098A8"/>
                </a:solidFill>
                <a:latin typeface="Avenir"/>
                <a:ea typeface="Avenir"/>
                <a:cs typeface="Avenir"/>
                <a:sym typeface="Avenir"/>
              </a:rPr>
              <a:t>Importance to external stakeholders</a:t>
            </a:r>
            <a:r>
              <a:rPr i="1" lang="en-US" sz="2500" u="none" cap="none" strike="noStrike">
                <a:solidFill>
                  <a:srgbClr val="0098A8"/>
                </a:solidFill>
                <a:latin typeface="Avenir"/>
                <a:ea typeface="Avenir"/>
                <a:cs typeface="Avenir"/>
                <a:sym typeface="Avenir"/>
              </a:rPr>
              <a:t> </a:t>
            </a:r>
            <a:endParaRPr sz="2500">
              <a:latin typeface="Avenir"/>
              <a:ea typeface="Avenir"/>
              <a:cs typeface="Avenir"/>
              <a:sym typeface="Avenir"/>
            </a:endParaRPr>
          </a:p>
        </p:txBody>
      </p:sp>
      <p:sp>
        <p:nvSpPr>
          <p:cNvPr id="303" name="Google Shape;303;g6083778538_0_151"/>
          <p:cNvSpPr/>
          <p:nvPr/>
        </p:nvSpPr>
        <p:spPr>
          <a:xfrm>
            <a:off x="6242138" y="6161680"/>
            <a:ext cx="12370800" cy="6115800"/>
          </a:xfrm>
          <a:prstGeom prst="rect">
            <a:avLst/>
          </a:prstGeom>
          <a:solidFill>
            <a:srgbClr val="0098A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304" name="Google Shape;304;g6083778538_0_151"/>
          <p:cNvSpPr/>
          <p:nvPr/>
        </p:nvSpPr>
        <p:spPr>
          <a:xfrm>
            <a:off x="5330190" y="12878819"/>
            <a:ext cx="16461900" cy="430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i="0" lang="en-US" sz="2500" u="none" cap="none" strike="noStrike">
                <a:solidFill>
                  <a:srgbClr val="000000"/>
                </a:solidFill>
                <a:latin typeface="Avenir"/>
                <a:ea typeface="Avenir"/>
                <a:cs typeface="Avenir"/>
                <a:sym typeface="Avenir"/>
              </a:rPr>
              <a:t>INTERNAL: </a:t>
            </a:r>
            <a:r>
              <a:rPr b="1" i="0" lang="en-US" sz="2500" u="none" cap="none" strike="noStrike">
                <a:solidFill>
                  <a:srgbClr val="0098A8"/>
                </a:solidFill>
                <a:latin typeface="Avenir"/>
                <a:ea typeface="Avenir"/>
                <a:cs typeface="Avenir"/>
                <a:sym typeface="Avenir"/>
              </a:rPr>
              <a:t>Importance to the company</a:t>
            </a:r>
            <a:endParaRPr i="0" sz="2500" u="none" cap="none" strike="noStrike">
              <a:solidFill>
                <a:srgbClr val="0098A8"/>
              </a:solidFill>
              <a:latin typeface="Avenir"/>
              <a:ea typeface="Avenir"/>
              <a:cs typeface="Avenir"/>
              <a:sym typeface="Avenir"/>
            </a:endParaRPr>
          </a:p>
        </p:txBody>
      </p:sp>
      <p:cxnSp>
        <p:nvCxnSpPr>
          <p:cNvPr id="305" name="Google Shape;305;g6083778538_0_151"/>
          <p:cNvCxnSpPr/>
          <p:nvPr/>
        </p:nvCxnSpPr>
        <p:spPr>
          <a:xfrm rot="10800000">
            <a:off x="5172685" y="6101720"/>
            <a:ext cx="0" cy="6057300"/>
          </a:xfrm>
          <a:prstGeom prst="straightConnector1">
            <a:avLst/>
          </a:prstGeom>
          <a:noFill/>
          <a:ln cap="flat" cmpd="sng" w="28575">
            <a:solidFill>
              <a:srgbClr val="0098A8"/>
            </a:solidFill>
            <a:prstDash val="solid"/>
            <a:round/>
            <a:headEnd len="sm" w="sm" type="none"/>
            <a:tailEnd len="med" w="med" type="triangle"/>
          </a:ln>
        </p:spPr>
      </p:cxnSp>
      <p:cxnSp>
        <p:nvCxnSpPr>
          <p:cNvPr id="306" name="Google Shape;306;g6083778538_0_151"/>
          <p:cNvCxnSpPr/>
          <p:nvPr/>
        </p:nvCxnSpPr>
        <p:spPr>
          <a:xfrm>
            <a:off x="5511668" y="12735583"/>
            <a:ext cx="13588500" cy="0"/>
          </a:xfrm>
          <a:prstGeom prst="straightConnector1">
            <a:avLst/>
          </a:prstGeom>
          <a:noFill/>
          <a:ln cap="flat" cmpd="sng" w="28575">
            <a:solidFill>
              <a:srgbClr val="0098A8"/>
            </a:solidFill>
            <a:prstDash val="solid"/>
            <a:round/>
            <a:headEnd len="sm" w="sm" type="none"/>
            <a:tailEnd len="med" w="med" type="triangle"/>
          </a:ln>
        </p:spPr>
      </p:cxnSp>
      <p:sp>
        <p:nvSpPr>
          <p:cNvPr id="307" name="Google Shape;307;g6083778538_0_151"/>
          <p:cNvSpPr txBox="1"/>
          <p:nvPr/>
        </p:nvSpPr>
        <p:spPr>
          <a:xfrm>
            <a:off x="5766665" y="6108194"/>
            <a:ext cx="468300" cy="45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a:p>
        </p:txBody>
      </p:sp>
      <p:sp>
        <p:nvSpPr>
          <p:cNvPr id="308" name="Google Shape;308;g6083778538_0_151"/>
          <p:cNvSpPr txBox="1"/>
          <p:nvPr/>
        </p:nvSpPr>
        <p:spPr>
          <a:xfrm>
            <a:off x="18612894" y="12118728"/>
            <a:ext cx="468300" cy="45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a:p>
        </p:txBody>
      </p:sp>
      <p:sp>
        <p:nvSpPr>
          <p:cNvPr id="309" name="Google Shape;309;g6083778538_0_151"/>
          <p:cNvSpPr txBox="1"/>
          <p:nvPr/>
        </p:nvSpPr>
        <p:spPr>
          <a:xfrm>
            <a:off x="5766665" y="11854458"/>
            <a:ext cx="468300" cy="45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0</a:t>
            </a:r>
            <a:endParaRPr/>
          </a:p>
        </p:txBody>
      </p:sp>
      <p:sp>
        <p:nvSpPr>
          <p:cNvPr id="310" name="Google Shape;310;g6083778538_0_151"/>
          <p:cNvSpPr txBox="1"/>
          <p:nvPr/>
        </p:nvSpPr>
        <p:spPr>
          <a:xfrm>
            <a:off x="6234947" y="12342765"/>
            <a:ext cx="468300" cy="45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0</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g6083778538_0_166"/>
          <p:cNvSpPr txBox="1"/>
          <p:nvPr>
            <p:ph idx="1" type="body"/>
          </p:nvPr>
        </p:nvSpPr>
        <p:spPr>
          <a:xfrm>
            <a:off x="2448459" y="127353"/>
            <a:ext cx="19128300" cy="976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Montserrat"/>
              <a:buNone/>
            </a:pPr>
            <a:r>
              <a:rPr b="1" lang="en-US">
                <a:latin typeface="Montserrat"/>
                <a:ea typeface="Montserrat"/>
                <a:cs typeface="Montserrat"/>
                <a:sym typeface="Montserrat"/>
              </a:rPr>
              <a:t>Four templates to lead a workshop</a:t>
            </a:r>
            <a:endParaRPr b="1"/>
          </a:p>
        </p:txBody>
      </p:sp>
      <p:sp>
        <p:nvSpPr>
          <p:cNvPr id="316" name="Google Shape;316;g6083778538_0_166"/>
          <p:cNvSpPr/>
          <p:nvPr/>
        </p:nvSpPr>
        <p:spPr>
          <a:xfrm>
            <a:off x="4490550" y="7420319"/>
            <a:ext cx="15402900" cy="1211400"/>
          </a:xfrm>
          <a:prstGeom prst="roundRect">
            <a:avLst>
              <a:gd fmla="val 16667" name="adj"/>
            </a:avLst>
          </a:prstGeom>
          <a:solidFill>
            <a:srgbClr val="0098A8"/>
          </a:solidFill>
          <a:ln cap="flat" cmpd="sng" w="25400">
            <a:solidFill>
              <a:srgbClr val="0098A8"/>
            </a:solidFill>
            <a:prstDash val="solid"/>
            <a:round/>
            <a:headEnd len="sm" w="sm" type="none"/>
            <a:tailEnd len="sm" w="sm" type="none"/>
          </a:ln>
          <a:effectLst>
            <a:outerShdw blurRad="88900" rotWithShape="0">
              <a:srgbClr val="000000">
                <a:alpha val="23920"/>
              </a:srgbClr>
            </a:outerShdw>
          </a:effectLst>
        </p:spPr>
        <p:txBody>
          <a:bodyPr anchorCtr="0" anchor="ctr" bIns="57350" lIns="57350" spcFirstLastPara="1" rIns="57350" wrap="square" tIns="57350">
            <a:noAutofit/>
          </a:bodyPr>
          <a:lstStyle/>
          <a:p>
            <a:pPr indent="0" lvl="0" marL="0" marR="0" rtl="0" algn="l">
              <a:lnSpc>
                <a:spcPct val="100000"/>
              </a:lnSpc>
              <a:spcBef>
                <a:spcPts val="0"/>
              </a:spcBef>
              <a:spcAft>
                <a:spcPts val="0"/>
              </a:spcAft>
              <a:buClr>
                <a:srgbClr val="FFFFFF"/>
              </a:buClr>
              <a:buSzPts val="2200"/>
              <a:buFont typeface="Avenir"/>
              <a:buNone/>
            </a:pPr>
            <a:r>
              <a:rPr i="0" lang="en-US" sz="3000" u="none" cap="none" strike="noStrike">
                <a:solidFill>
                  <a:srgbClr val="FFFFFF"/>
                </a:solidFill>
                <a:latin typeface="Avenir"/>
                <a:ea typeface="Avenir"/>
                <a:cs typeface="Avenir"/>
                <a:sym typeface="Avenir"/>
              </a:rPr>
              <a:t>Template #3 - Discussion on the External prioritization of issues</a:t>
            </a:r>
            <a:endParaRPr sz="3000">
              <a:latin typeface="Avenir"/>
              <a:ea typeface="Avenir"/>
              <a:cs typeface="Avenir"/>
              <a:sym typeface="Avenir"/>
            </a:endParaRPr>
          </a:p>
        </p:txBody>
      </p:sp>
      <p:sp>
        <p:nvSpPr>
          <p:cNvPr id="317" name="Google Shape;317;g6083778538_0_166"/>
          <p:cNvSpPr/>
          <p:nvPr/>
        </p:nvSpPr>
        <p:spPr>
          <a:xfrm>
            <a:off x="4490550" y="9173201"/>
            <a:ext cx="15402900" cy="1211400"/>
          </a:xfrm>
          <a:prstGeom prst="roundRect">
            <a:avLst>
              <a:gd fmla="val 16667" name="adj"/>
            </a:avLst>
          </a:prstGeom>
          <a:solidFill>
            <a:srgbClr val="0098A8"/>
          </a:solidFill>
          <a:ln cap="flat" cmpd="sng" w="25400">
            <a:solidFill>
              <a:srgbClr val="0098A8"/>
            </a:solidFill>
            <a:prstDash val="solid"/>
            <a:round/>
            <a:headEnd len="sm" w="sm" type="none"/>
            <a:tailEnd len="sm" w="sm" type="none"/>
          </a:ln>
          <a:effectLst>
            <a:outerShdw blurRad="88900" rotWithShape="0">
              <a:srgbClr val="000000">
                <a:alpha val="23920"/>
              </a:srgbClr>
            </a:outerShdw>
          </a:effectLst>
        </p:spPr>
        <p:txBody>
          <a:bodyPr anchorCtr="0" anchor="ctr" bIns="57350" lIns="57350" spcFirstLastPara="1" rIns="57350" wrap="square" tIns="57350">
            <a:noAutofit/>
          </a:bodyPr>
          <a:lstStyle/>
          <a:p>
            <a:pPr indent="0" lvl="0" marL="0" marR="0" rtl="0" algn="l">
              <a:lnSpc>
                <a:spcPct val="100000"/>
              </a:lnSpc>
              <a:spcBef>
                <a:spcPts val="0"/>
              </a:spcBef>
              <a:spcAft>
                <a:spcPts val="0"/>
              </a:spcAft>
              <a:buClr>
                <a:srgbClr val="FFFFFF"/>
              </a:buClr>
              <a:buSzPts val="2200"/>
              <a:buFont typeface="Avenir"/>
              <a:buNone/>
            </a:pPr>
            <a:r>
              <a:rPr i="0" lang="en-US" sz="3000" u="none" cap="none" strike="noStrike">
                <a:solidFill>
                  <a:srgbClr val="FFFFFF"/>
                </a:solidFill>
                <a:latin typeface="Avenir"/>
                <a:ea typeface="Avenir"/>
                <a:cs typeface="Avenir"/>
                <a:sym typeface="Avenir"/>
              </a:rPr>
              <a:t>Template #4 – Strategic prioritization of issues </a:t>
            </a:r>
            <a:endParaRPr sz="3000">
              <a:latin typeface="Avenir"/>
              <a:ea typeface="Avenir"/>
              <a:cs typeface="Avenir"/>
              <a:sym typeface="Avenir"/>
            </a:endParaRPr>
          </a:p>
        </p:txBody>
      </p:sp>
      <p:sp>
        <p:nvSpPr>
          <p:cNvPr id="318" name="Google Shape;318;g6083778538_0_166"/>
          <p:cNvSpPr/>
          <p:nvPr/>
        </p:nvSpPr>
        <p:spPr>
          <a:xfrm>
            <a:off x="4490550" y="3914550"/>
            <a:ext cx="15402900" cy="1211400"/>
          </a:xfrm>
          <a:prstGeom prst="roundRect">
            <a:avLst>
              <a:gd fmla="val 16667" name="adj"/>
            </a:avLst>
          </a:prstGeom>
          <a:solidFill>
            <a:srgbClr val="0098A8"/>
          </a:solidFill>
          <a:ln cap="flat" cmpd="sng" w="25400">
            <a:solidFill>
              <a:srgbClr val="0098A8"/>
            </a:solidFill>
            <a:prstDash val="solid"/>
            <a:round/>
            <a:headEnd len="sm" w="sm" type="none"/>
            <a:tailEnd len="sm" w="sm" type="none"/>
          </a:ln>
          <a:effectLst>
            <a:outerShdw blurRad="88900" rotWithShape="0">
              <a:srgbClr val="000000">
                <a:alpha val="23920"/>
              </a:srgbClr>
            </a:outerShdw>
          </a:effectLst>
        </p:spPr>
        <p:txBody>
          <a:bodyPr anchorCtr="0" anchor="ctr" bIns="57350" lIns="57350" spcFirstLastPara="1" rIns="57350" wrap="square" tIns="57350">
            <a:noAutofit/>
          </a:bodyPr>
          <a:lstStyle/>
          <a:p>
            <a:pPr indent="0" lvl="0" marL="0" marR="0" rtl="0" algn="l">
              <a:lnSpc>
                <a:spcPct val="100000"/>
              </a:lnSpc>
              <a:spcBef>
                <a:spcPts val="0"/>
              </a:spcBef>
              <a:spcAft>
                <a:spcPts val="0"/>
              </a:spcAft>
              <a:buClr>
                <a:srgbClr val="FFFFFF"/>
              </a:buClr>
              <a:buSzPts val="2200"/>
              <a:buFont typeface="Avenir"/>
              <a:buNone/>
            </a:pPr>
            <a:r>
              <a:rPr i="0" lang="en-US" sz="3000" u="none" cap="none" strike="noStrike">
                <a:solidFill>
                  <a:srgbClr val="FFFFFF"/>
                </a:solidFill>
                <a:latin typeface="Avenir"/>
                <a:ea typeface="Avenir"/>
                <a:cs typeface="Avenir"/>
                <a:sym typeface="Avenir"/>
              </a:rPr>
              <a:t>Template #1 - Context and presentation of the approach  </a:t>
            </a:r>
            <a:endParaRPr sz="3000">
              <a:latin typeface="Avenir"/>
              <a:ea typeface="Avenir"/>
              <a:cs typeface="Avenir"/>
              <a:sym typeface="Avenir"/>
            </a:endParaRPr>
          </a:p>
        </p:txBody>
      </p:sp>
      <p:sp>
        <p:nvSpPr>
          <p:cNvPr id="319" name="Google Shape;319;g6083778538_0_166"/>
          <p:cNvSpPr/>
          <p:nvPr/>
        </p:nvSpPr>
        <p:spPr>
          <a:xfrm>
            <a:off x="4490550" y="5667435"/>
            <a:ext cx="15402900" cy="1211400"/>
          </a:xfrm>
          <a:prstGeom prst="roundRect">
            <a:avLst>
              <a:gd fmla="val 16667" name="adj"/>
            </a:avLst>
          </a:prstGeom>
          <a:solidFill>
            <a:srgbClr val="C74369"/>
          </a:solidFill>
          <a:ln>
            <a:noFill/>
          </a:ln>
          <a:effectLst>
            <a:outerShdw blurRad="88900" rotWithShape="0">
              <a:srgbClr val="000000">
                <a:alpha val="23920"/>
              </a:srgbClr>
            </a:outerShdw>
          </a:effectLst>
        </p:spPr>
        <p:txBody>
          <a:bodyPr anchorCtr="0" anchor="ctr" bIns="57350" lIns="57350" spcFirstLastPara="1" rIns="57350" wrap="square" tIns="57350">
            <a:noAutofit/>
          </a:bodyPr>
          <a:lstStyle/>
          <a:p>
            <a:pPr indent="0" lvl="0" marL="0" marR="0" rtl="0" algn="l">
              <a:lnSpc>
                <a:spcPct val="100000"/>
              </a:lnSpc>
              <a:spcBef>
                <a:spcPts val="0"/>
              </a:spcBef>
              <a:spcAft>
                <a:spcPts val="0"/>
              </a:spcAft>
              <a:buClr>
                <a:srgbClr val="FFFFFF"/>
              </a:buClr>
              <a:buSzPts val="2200"/>
              <a:buFont typeface="Avenir"/>
              <a:buNone/>
            </a:pPr>
            <a:r>
              <a:rPr i="0" lang="en-US" sz="3000" u="none" cap="none" strike="noStrike">
                <a:solidFill>
                  <a:srgbClr val="FFFFFF"/>
                </a:solidFill>
                <a:latin typeface="Avenir"/>
                <a:ea typeface="Avenir"/>
                <a:cs typeface="Avenir"/>
                <a:sym typeface="Avenir"/>
              </a:rPr>
              <a:t>Template #2 - Critical review of the first list of issues</a:t>
            </a:r>
            <a:endParaRPr sz="3000">
              <a:latin typeface="Avenir"/>
              <a:ea typeface="Avenir"/>
              <a:cs typeface="Avenir"/>
              <a:sym typeface="Aveni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3" name="Shape 323"/>
        <p:cNvGrpSpPr/>
        <p:nvPr/>
      </p:nvGrpSpPr>
      <p:grpSpPr>
        <a:xfrm>
          <a:off x="0" y="0"/>
          <a:ext cx="0" cy="0"/>
          <a:chOff x="0" y="0"/>
          <a:chExt cx="0" cy="0"/>
        </a:xfrm>
      </p:grpSpPr>
      <p:sp>
        <p:nvSpPr>
          <p:cNvPr id="324" name="Google Shape;324;g6083778538_0_175"/>
          <p:cNvSpPr txBox="1"/>
          <p:nvPr>
            <p:ph idx="1" type="body"/>
          </p:nvPr>
        </p:nvSpPr>
        <p:spPr>
          <a:xfrm>
            <a:off x="2448459" y="127353"/>
            <a:ext cx="19128300" cy="976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Montserrat"/>
              <a:buNone/>
            </a:pPr>
            <a:r>
              <a:rPr b="1" lang="en-US">
                <a:latin typeface="Montserrat"/>
                <a:ea typeface="Montserrat"/>
                <a:cs typeface="Montserrat"/>
                <a:sym typeface="Montserrat"/>
              </a:rPr>
              <a:t>Critical review of the first list of issues</a:t>
            </a:r>
            <a:endParaRPr/>
          </a:p>
        </p:txBody>
      </p:sp>
      <p:pic>
        <p:nvPicPr>
          <p:cNvPr id="325" name="Google Shape;325;g6083778538_0_175"/>
          <p:cNvPicPr preferRelativeResize="0"/>
          <p:nvPr/>
        </p:nvPicPr>
        <p:blipFill rotWithShape="1">
          <a:blip r:embed="rId3">
            <a:alphaModFix/>
          </a:blip>
          <a:srcRect b="0" l="0" r="0" t="0"/>
          <a:stretch/>
        </p:blipFill>
        <p:spPr>
          <a:xfrm>
            <a:off x="5505005" y="4028572"/>
            <a:ext cx="13952665" cy="8560853"/>
          </a:xfrm>
          <a:prstGeom prst="rect">
            <a:avLst/>
          </a:prstGeom>
          <a:noFill/>
          <a:ln>
            <a:noFill/>
          </a:ln>
        </p:spPr>
      </p:pic>
      <p:sp>
        <p:nvSpPr>
          <p:cNvPr id="326" name="Google Shape;326;g6083778538_0_175"/>
          <p:cNvSpPr/>
          <p:nvPr/>
        </p:nvSpPr>
        <p:spPr>
          <a:xfrm>
            <a:off x="2448450" y="1793950"/>
            <a:ext cx="19128300" cy="2539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74369"/>
              </a:buClr>
              <a:buSzPts val="5400"/>
              <a:buFont typeface="Avenir"/>
              <a:buNone/>
            </a:pPr>
            <a:r>
              <a:rPr b="1" i="0" lang="en-US" sz="5400" u="none" cap="none" strike="noStrike">
                <a:solidFill>
                  <a:srgbClr val="C74369"/>
                </a:solidFill>
                <a:latin typeface="Montserrat"/>
                <a:ea typeface="Montserrat"/>
                <a:cs typeface="Montserrat"/>
                <a:sym typeface="Montserrat"/>
              </a:rPr>
              <a:t>Show the issues and their underlying topics</a:t>
            </a:r>
            <a:endParaRPr>
              <a:latin typeface="Montserrat"/>
              <a:ea typeface="Montserrat"/>
              <a:cs typeface="Montserrat"/>
              <a:sym typeface="Montserrat"/>
            </a:endParaRPr>
          </a:p>
        </p:txBody>
      </p:sp>
      <p:sp>
        <p:nvSpPr>
          <p:cNvPr id="327" name="Google Shape;327;g6083778538_0_175"/>
          <p:cNvSpPr/>
          <p:nvPr/>
        </p:nvSpPr>
        <p:spPr>
          <a:xfrm>
            <a:off x="2448450" y="7039391"/>
            <a:ext cx="19128300" cy="2539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74369"/>
              </a:buClr>
              <a:buSzPts val="5400"/>
              <a:buFont typeface="Avenir"/>
              <a:buNone/>
            </a:pPr>
            <a:r>
              <a:rPr b="1" i="0" lang="en-US" sz="5400" u="none" cap="none" strike="noStrike">
                <a:solidFill>
                  <a:srgbClr val="C74369"/>
                </a:solidFill>
                <a:latin typeface="Montserrat"/>
                <a:ea typeface="Montserrat"/>
                <a:cs typeface="Montserrat"/>
                <a:sym typeface="Montserrat"/>
              </a:rPr>
              <a:t>Option 1- Use Datamaran default mapping Excel file</a:t>
            </a:r>
            <a:endParaRPr>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g6083778538_0_183"/>
          <p:cNvSpPr txBox="1"/>
          <p:nvPr>
            <p:ph idx="1" type="body"/>
          </p:nvPr>
        </p:nvSpPr>
        <p:spPr>
          <a:xfrm>
            <a:off x="2448459" y="127353"/>
            <a:ext cx="19128300" cy="976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Montserrat"/>
              <a:buNone/>
            </a:pPr>
            <a:r>
              <a:rPr b="1" lang="en-US">
                <a:latin typeface="Montserrat"/>
                <a:ea typeface="Montserrat"/>
                <a:cs typeface="Montserrat"/>
                <a:sym typeface="Montserrat"/>
              </a:rPr>
              <a:t>Critical review of the first list of issues</a:t>
            </a:r>
            <a:endParaRPr/>
          </a:p>
        </p:txBody>
      </p:sp>
      <p:sp>
        <p:nvSpPr>
          <p:cNvPr id="333" name="Google Shape;333;g6083778538_0_183"/>
          <p:cNvSpPr/>
          <p:nvPr/>
        </p:nvSpPr>
        <p:spPr>
          <a:xfrm>
            <a:off x="6766346" y="1696416"/>
            <a:ext cx="10851300" cy="1754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74369"/>
              </a:buClr>
              <a:buSzPts val="5400"/>
              <a:buFont typeface="Avenir"/>
              <a:buNone/>
            </a:pPr>
            <a:r>
              <a:rPr b="1" i="0" lang="en-US" sz="4800" u="none" cap="none" strike="noStrike">
                <a:solidFill>
                  <a:srgbClr val="C74369"/>
                </a:solidFill>
                <a:latin typeface="Montserrat"/>
                <a:ea typeface="Montserrat"/>
                <a:cs typeface="Montserrat"/>
                <a:sym typeface="Montserrat"/>
              </a:rPr>
              <a:t>Show the issues and their underlying topics</a:t>
            </a:r>
            <a:endParaRPr sz="4800">
              <a:latin typeface="Montserrat"/>
              <a:ea typeface="Montserrat"/>
              <a:cs typeface="Montserrat"/>
              <a:sym typeface="Montserrat"/>
            </a:endParaRPr>
          </a:p>
        </p:txBody>
      </p:sp>
      <p:graphicFrame>
        <p:nvGraphicFramePr>
          <p:cNvPr id="334" name="Google Shape;334;g6083778538_0_183"/>
          <p:cNvGraphicFramePr/>
          <p:nvPr/>
        </p:nvGraphicFramePr>
        <p:xfrm>
          <a:off x="1561237" y="4043399"/>
          <a:ext cx="3000000" cy="3000000"/>
        </p:xfrm>
        <a:graphic>
          <a:graphicData uri="http://schemas.openxmlformats.org/drawingml/2006/table">
            <a:tbl>
              <a:tblPr>
                <a:noFill/>
                <a:tableStyleId>{F5AA8E34-1DAF-4D3C-AF2E-AF0F6D24A221}</a:tableStyleId>
              </a:tblPr>
              <a:tblGrid>
                <a:gridCol w="4322425"/>
                <a:gridCol w="5869700"/>
              </a:tblGrid>
              <a:tr h="91925">
                <a:tc>
                  <a:txBody>
                    <a:bodyPr/>
                    <a:lstStyle/>
                    <a:p>
                      <a:pPr indent="86993" lvl="0" marL="0" marR="0" rtl="0" algn="l">
                        <a:lnSpc>
                          <a:spcPct val="100000"/>
                        </a:lnSpc>
                        <a:spcBef>
                          <a:spcPts val="0"/>
                        </a:spcBef>
                        <a:spcAft>
                          <a:spcPts val="0"/>
                        </a:spcAft>
                        <a:buClr>
                          <a:srgbClr val="FFFFFF"/>
                        </a:buClr>
                        <a:buSzPts val="1100"/>
                        <a:buFont typeface="Montserrat"/>
                        <a:buNone/>
                      </a:pPr>
                      <a:r>
                        <a:rPr lang="en-US" sz="1800" u="none" cap="none" strike="noStrike">
                          <a:solidFill>
                            <a:srgbClr val="FFFFFF"/>
                          </a:solidFill>
                          <a:latin typeface="Montserrat"/>
                          <a:ea typeface="Montserrat"/>
                          <a:cs typeface="Montserrat"/>
                          <a:sym typeface="Montserrat"/>
                        </a:rPr>
                        <a:t>Material issues</a:t>
                      </a:r>
                      <a:endParaRPr b="1" i="0" sz="1800" u="none" cap="none" strike="noStrike">
                        <a:solidFill>
                          <a:srgbClr val="FFFFFF"/>
                        </a:solidFill>
                        <a:latin typeface="Montserrat"/>
                        <a:ea typeface="Montserrat"/>
                        <a:cs typeface="Montserrat"/>
                        <a:sym typeface="Montserrat"/>
                      </a:endParaRPr>
                    </a:p>
                  </a:txBody>
                  <a:tcPr marT="3175" marB="0" marR="3175" marL="3175" anchor="ctr">
                    <a:solidFill>
                      <a:srgbClr val="0098A8"/>
                    </a:solidFill>
                  </a:tcPr>
                </a:tc>
                <a:tc>
                  <a:txBody>
                    <a:bodyPr/>
                    <a:lstStyle/>
                    <a:p>
                      <a:pPr indent="86993" lvl="0" marL="0" marR="0" rtl="0" algn="l">
                        <a:lnSpc>
                          <a:spcPct val="100000"/>
                        </a:lnSpc>
                        <a:spcBef>
                          <a:spcPts val="0"/>
                        </a:spcBef>
                        <a:spcAft>
                          <a:spcPts val="0"/>
                        </a:spcAft>
                        <a:buClr>
                          <a:srgbClr val="FFFFFF"/>
                        </a:buClr>
                        <a:buSzPts val="1100"/>
                        <a:buFont typeface="Montserrat"/>
                        <a:buNone/>
                      </a:pPr>
                      <a:r>
                        <a:rPr lang="en-US" sz="1800" u="none" cap="none" strike="noStrike">
                          <a:solidFill>
                            <a:srgbClr val="FFFFFF"/>
                          </a:solidFill>
                          <a:latin typeface="Montserrat"/>
                          <a:ea typeface="Montserrat"/>
                          <a:cs typeface="Montserrat"/>
                          <a:sym typeface="Montserrat"/>
                        </a:rPr>
                        <a:t>Datamaran Topic</a:t>
                      </a:r>
                      <a:endParaRPr b="1" i="0" sz="1800" u="none" cap="none" strike="noStrike">
                        <a:solidFill>
                          <a:srgbClr val="FFFFFF"/>
                        </a:solidFill>
                        <a:latin typeface="Montserrat"/>
                        <a:ea typeface="Montserrat"/>
                        <a:cs typeface="Montserrat"/>
                        <a:sym typeface="Montserrat"/>
                      </a:endParaRPr>
                    </a:p>
                  </a:txBody>
                  <a:tcPr marT="3175" marB="0" marR="3175" marL="3175" anchor="ctr">
                    <a:solidFill>
                      <a:srgbClr val="0098A8"/>
                    </a:solidFill>
                  </a:tcPr>
                </a:tc>
              </a:tr>
              <a:tr h="79250">
                <a:tc rowSpan="4">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Climate change &amp; air quality</a:t>
                      </a:r>
                      <a:endParaRPr b="0" i="0" sz="1800" u="none" cap="none" strike="noStrike">
                        <a:solidFill>
                          <a:srgbClr val="000000"/>
                        </a:solidFill>
                        <a:latin typeface="Montserrat"/>
                        <a:ea typeface="Montserrat"/>
                        <a:cs typeface="Montserrat"/>
                        <a:sym typeface="Montserrat"/>
                      </a:endParaRPr>
                    </a:p>
                  </a:txBody>
                  <a:tcPr marT="3175" marB="0" marR="3175" marL="3175" anchor="ctr"/>
                </a:tc>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Air emissions</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Climate change</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Emission trading</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Greenhouse gases</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rowSpan="2">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Competitive pressure</a:t>
                      </a:r>
                      <a:endParaRPr b="0" i="0" sz="1800" u="none" cap="none" strike="noStrike">
                        <a:solidFill>
                          <a:srgbClr val="000000"/>
                        </a:solidFill>
                        <a:latin typeface="Montserrat"/>
                        <a:ea typeface="Montserrat"/>
                        <a:cs typeface="Montserrat"/>
                        <a:sym typeface="Montserrat"/>
                      </a:endParaRPr>
                    </a:p>
                  </a:txBody>
                  <a:tcPr marT="3175" marB="0" marR="3175" marL="3175" anchor="ctr"/>
                </a:tc>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Fair competition</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Market access</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rowSpan="4">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Customer responsibility</a:t>
                      </a:r>
                      <a:endParaRPr b="0" i="0" sz="1800" u="none" cap="none" strike="noStrike">
                        <a:solidFill>
                          <a:srgbClr val="000000"/>
                        </a:solidFill>
                        <a:latin typeface="Montserrat"/>
                        <a:ea typeface="Montserrat"/>
                        <a:cs typeface="Montserrat"/>
                        <a:sym typeface="Montserrat"/>
                      </a:endParaRPr>
                    </a:p>
                  </a:txBody>
                  <a:tcPr marT="3175" marB="0" marR="3175" marL="3175" anchor="ctr"/>
                </a:tc>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Consumer rights</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Customer privacy &amp; information security</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Customer satisfaction</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Responsible marketing</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Digitalization</a:t>
                      </a:r>
                      <a:endParaRPr b="0" i="0" sz="1800" u="none" cap="none" strike="noStrike">
                        <a:solidFill>
                          <a:srgbClr val="000000"/>
                        </a:solidFill>
                        <a:latin typeface="Montserrat"/>
                        <a:ea typeface="Montserrat"/>
                        <a:cs typeface="Montserrat"/>
                        <a:sym typeface="Montserrat"/>
                      </a:endParaRPr>
                    </a:p>
                  </a:txBody>
                  <a:tcPr marT="3175" marB="0" marR="3175" marL="3175" anchor="ctr"/>
                </a:tc>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Digitalization</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rowSpan="4">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Employee rights</a:t>
                      </a:r>
                      <a:endParaRPr b="0" i="0" sz="1800" u="none" cap="none" strike="noStrike">
                        <a:solidFill>
                          <a:srgbClr val="000000"/>
                        </a:solidFill>
                        <a:latin typeface="Montserrat"/>
                        <a:ea typeface="Montserrat"/>
                        <a:cs typeface="Montserrat"/>
                        <a:sym typeface="Montserrat"/>
                      </a:endParaRPr>
                    </a:p>
                  </a:txBody>
                  <a:tcPr marT="3175" marB="0" marR="3175" marL="3175" anchor="ctr"/>
                </a:tc>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Employee compensation &amp; benefits</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Labor rights</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Unionization</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Workforce changes</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rowSpan="2">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Employment practices</a:t>
                      </a:r>
                      <a:endParaRPr b="0" i="0" sz="1800" u="none" cap="none" strike="noStrike">
                        <a:solidFill>
                          <a:srgbClr val="000000"/>
                        </a:solidFill>
                        <a:latin typeface="Montserrat"/>
                        <a:ea typeface="Montserrat"/>
                        <a:cs typeface="Montserrat"/>
                        <a:sym typeface="Montserrat"/>
                      </a:endParaRPr>
                    </a:p>
                  </a:txBody>
                  <a:tcPr marT="3175" marB="0" marR="3175" marL="3175" anchor="ctr"/>
                </a:tc>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Employee engagement</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Employee satisfaction</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rowSpan="4">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Energy efficiency</a:t>
                      </a:r>
                      <a:endParaRPr b="0" i="0" sz="1800" u="none" cap="none" strike="noStrike">
                        <a:solidFill>
                          <a:srgbClr val="000000"/>
                        </a:solidFill>
                        <a:latin typeface="Montserrat"/>
                        <a:ea typeface="Montserrat"/>
                        <a:cs typeface="Montserrat"/>
                        <a:sym typeface="Montserrat"/>
                      </a:endParaRPr>
                    </a:p>
                  </a:txBody>
                  <a:tcPr marT="3175" marB="0" marR="3175" marL="3175" anchor="ctr"/>
                </a:tc>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Alternative fuels</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Energy reduction &amp; efficiencies</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Energy use</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Renewables &amp; alternatives</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rowSpan="4">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Ethics &amp; compliance</a:t>
                      </a:r>
                      <a:endParaRPr b="0" i="0" sz="1800" u="none" cap="none" strike="noStrike">
                        <a:solidFill>
                          <a:srgbClr val="000000"/>
                        </a:solidFill>
                        <a:latin typeface="Montserrat"/>
                        <a:ea typeface="Montserrat"/>
                        <a:cs typeface="Montserrat"/>
                        <a:sym typeface="Montserrat"/>
                      </a:endParaRPr>
                    </a:p>
                  </a:txBody>
                  <a:tcPr marT="3175" marB="0" marR="3175" marL="3175" anchor="ctr"/>
                </a:tc>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Anti-corruption &amp; bribery</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Business ethics</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Reputation</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Responsible tax practices</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rowSpan="2">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Fair and inclusive workplace</a:t>
                      </a:r>
                      <a:endParaRPr b="0" i="0" sz="1800" u="none" cap="none" strike="noStrike">
                        <a:solidFill>
                          <a:srgbClr val="000000"/>
                        </a:solidFill>
                        <a:latin typeface="Montserrat"/>
                        <a:ea typeface="Montserrat"/>
                        <a:cs typeface="Montserrat"/>
                        <a:sym typeface="Montserrat"/>
                      </a:endParaRPr>
                    </a:p>
                  </a:txBody>
                  <a:tcPr marT="3175" marB="0" marR="3175" marL="3175" anchor="ctr"/>
                </a:tc>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Fair remuneration</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Workforce diversity &amp; inclusion</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rowSpan="2">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Geopolitical events</a:t>
                      </a:r>
                      <a:endParaRPr b="0" i="0" sz="1800" u="none" cap="none" strike="noStrike">
                        <a:solidFill>
                          <a:srgbClr val="000000"/>
                        </a:solidFill>
                        <a:latin typeface="Montserrat"/>
                        <a:ea typeface="Montserrat"/>
                        <a:cs typeface="Montserrat"/>
                        <a:sym typeface="Montserrat"/>
                      </a:endParaRPr>
                    </a:p>
                  </a:txBody>
                  <a:tcPr marT="3175" marB="0" marR="3175" marL="3175" anchor="ctr"/>
                </a:tc>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Disaster management, recovery &amp; relief</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Geopolitical risk</a:t>
                      </a:r>
                      <a:endParaRPr b="0" i="0" sz="1800" u="none" cap="none" strike="noStrike">
                        <a:solidFill>
                          <a:srgbClr val="000000"/>
                        </a:solidFill>
                        <a:latin typeface="Montserrat"/>
                        <a:ea typeface="Montserrat"/>
                        <a:cs typeface="Montserrat"/>
                        <a:sym typeface="Montserrat"/>
                      </a:endParaRPr>
                    </a:p>
                  </a:txBody>
                  <a:tcPr marT="3175" marB="0" marR="3175" marL="3175" anchor="ctr"/>
                </a:tc>
              </a:tr>
            </a:tbl>
          </a:graphicData>
        </a:graphic>
      </p:graphicFrame>
      <p:graphicFrame>
        <p:nvGraphicFramePr>
          <p:cNvPr id="335" name="Google Shape;335;g6083778538_0_183"/>
          <p:cNvGraphicFramePr/>
          <p:nvPr/>
        </p:nvGraphicFramePr>
        <p:xfrm>
          <a:off x="12191997" y="4043396"/>
          <a:ext cx="3000000" cy="3000000"/>
        </p:xfrm>
        <a:graphic>
          <a:graphicData uri="http://schemas.openxmlformats.org/drawingml/2006/table">
            <a:tbl>
              <a:tblPr>
                <a:noFill/>
                <a:tableStyleId>{F5AA8E34-1DAF-4D3C-AF2E-AF0F6D24A221}</a:tableStyleId>
              </a:tblPr>
              <a:tblGrid>
                <a:gridCol w="3174275"/>
                <a:gridCol w="7947500"/>
              </a:tblGrid>
              <a:tr h="91925">
                <a:tc>
                  <a:txBody>
                    <a:bodyPr/>
                    <a:lstStyle/>
                    <a:p>
                      <a:pPr indent="86993" lvl="0" marL="0" marR="0" rtl="0" algn="l">
                        <a:lnSpc>
                          <a:spcPct val="100000"/>
                        </a:lnSpc>
                        <a:spcBef>
                          <a:spcPts val="0"/>
                        </a:spcBef>
                        <a:spcAft>
                          <a:spcPts val="0"/>
                        </a:spcAft>
                        <a:buClr>
                          <a:srgbClr val="FFFFFF"/>
                        </a:buClr>
                        <a:buSzPts val="1100"/>
                        <a:buFont typeface="Montserrat"/>
                        <a:buNone/>
                      </a:pPr>
                      <a:r>
                        <a:rPr lang="en-US" sz="1800" u="none" cap="none" strike="noStrike">
                          <a:solidFill>
                            <a:srgbClr val="FFFFFF"/>
                          </a:solidFill>
                          <a:latin typeface="Montserrat"/>
                          <a:ea typeface="Montserrat"/>
                          <a:cs typeface="Montserrat"/>
                          <a:sym typeface="Montserrat"/>
                        </a:rPr>
                        <a:t> Material issue</a:t>
                      </a:r>
                      <a:endParaRPr b="1" i="0" sz="1800" u="none" cap="none" strike="noStrike">
                        <a:solidFill>
                          <a:srgbClr val="FFFFFF"/>
                        </a:solidFill>
                        <a:latin typeface="Montserrat"/>
                        <a:ea typeface="Montserrat"/>
                        <a:cs typeface="Montserrat"/>
                        <a:sym typeface="Montserrat"/>
                      </a:endParaRPr>
                    </a:p>
                  </a:txBody>
                  <a:tcPr marT="3175" marB="0" marR="3175" marL="3175" anchor="ctr">
                    <a:solidFill>
                      <a:srgbClr val="0098A8"/>
                    </a:solidFill>
                  </a:tcPr>
                </a:tc>
                <a:tc>
                  <a:txBody>
                    <a:bodyPr/>
                    <a:lstStyle/>
                    <a:p>
                      <a:pPr indent="86993" lvl="0" marL="0" marR="0" rtl="0" algn="l">
                        <a:lnSpc>
                          <a:spcPct val="100000"/>
                        </a:lnSpc>
                        <a:spcBef>
                          <a:spcPts val="0"/>
                        </a:spcBef>
                        <a:spcAft>
                          <a:spcPts val="0"/>
                        </a:spcAft>
                        <a:buClr>
                          <a:srgbClr val="FFFFFF"/>
                        </a:buClr>
                        <a:buSzPts val="1100"/>
                        <a:buFont typeface="Montserrat"/>
                        <a:buNone/>
                      </a:pPr>
                      <a:r>
                        <a:rPr lang="en-US" sz="1800" u="none" cap="none" strike="noStrike">
                          <a:solidFill>
                            <a:srgbClr val="FFFFFF"/>
                          </a:solidFill>
                          <a:latin typeface="Montserrat"/>
                          <a:ea typeface="Montserrat"/>
                          <a:cs typeface="Montserrat"/>
                          <a:sym typeface="Montserrat"/>
                        </a:rPr>
                        <a:t>Datamaran Topic</a:t>
                      </a:r>
                      <a:endParaRPr b="1" i="0" sz="1800" u="none" cap="none" strike="noStrike">
                        <a:solidFill>
                          <a:srgbClr val="FFFFFF"/>
                        </a:solidFill>
                        <a:latin typeface="Montserrat"/>
                        <a:ea typeface="Montserrat"/>
                        <a:cs typeface="Montserrat"/>
                        <a:sym typeface="Montserrat"/>
                      </a:endParaRPr>
                    </a:p>
                  </a:txBody>
                  <a:tcPr marT="3175" marB="0" marR="3175" marL="3175" anchor="ctr">
                    <a:solidFill>
                      <a:srgbClr val="0098A8"/>
                    </a:solidFill>
                  </a:tcPr>
                </a:tc>
              </a:tr>
              <a:tr h="79250">
                <a:tc rowSpan="4">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Natural capital</a:t>
                      </a:r>
                      <a:endParaRPr b="0" i="0" sz="1800" u="none" cap="none" strike="noStrike">
                        <a:solidFill>
                          <a:srgbClr val="000000"/>
                        </a:solidFill>
                        <a:latin typeface="Montserrat"/>
                        <a:ea typeface="Montserrat"/>
                        <a:cs typeface="Montserrat"/>
                        <a:sym typeface="Montserrat"/>
                      </a:endParaRPr>
                    </a:p>
                  </a:txBody>
                  <a:tcPr marT="3175" marB="0" marR="3175" marL="3175" anchor="ctr"/>
                </a:tc>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Biodiversity</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Forests</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Land</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Materials management</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rowSpan="2">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Pollution</a:t>
                      </a:r>
                      <a:endParaRPr b="0" i="0" sz="1800" u="none" cap="none" strike="noStrike">
                        <a:solidFill>
                          <a:srgbClr val="000000"/>
                        </a:solidFill>
                        <a:latin typeface="Montserrat"/>
                        <a:ea typeface="Montserrat"/>
                        <a:cs typeface="Montserrat"/>
                        <a:sym typeface="Montserrat"/>
                      </a:endParaRPr>
                    </a:p>
                  </a:txBody>
                  <a:tcPr marT="3175" marB="0" marR="3175" marL="3175" anchor="ctr"/>
                </a:tc>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Harmful substances</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Water pollution</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Product responsibility</a:t>
                      </a:r>
                      <a:endParaRPr b="0" i="0" sz="1800" u="none" cap="none" strike="noStrike">
                        <a:solidFill>
                          <a:srgbClr val="000000"/>
                        </a:solidFill>
                        <a:latin typeface="Montserrat"/>
                        <a:ea typeface="Montserrat"/>
                        <a:cs typeface="Montserrat"/>
                        <a:sym typeface="Montserrat"/>
                      </a:endParaRPr>
                    </a:p>
                  </a:txBody>
                  <a:tcPr marT="3175" marB="0" marR="3175" marL="3175" anchor="ctr"/>
                </a:tc>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Product stewardship</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rowSpan="2">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Responsible investment</a:t>
                      </a:r>
                      <a:endParaRPr b="0" i="0" sz="1800" u="none" cap="none" strike="noStrike">
                        <a:solidFill>
                          <a:srgbClr val="000000"/>
                        </a:solidFill>
                        <a:latin typeface="Montserrat"/>
                        <a:ea typeface="Montserrat"/>
                        <a:cs typeface="Montserrat"/>
                        <a:sym typeface="Montserrat"/>
                      </a:endParaRPr>
                    </a:p>
                  </a:txBody>
                  <a:tcPr marT="3175" marB="0" marR="3175" marL="3175" anchor="ctr"/>
                </a:tc>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Impact investing products</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Responsible investment &amp; financing</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rowSpan="2">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Responsible supply chain</a:t>
                      </a:r>
                      <a:endParaRPr b="0" i="0" sz="1800" u="none" cap="none" strike="noStrike">
                        <a:solidFill>
                          <a:srgbClr val="000000"/>
                        </a:solidFill>
                        <a:latin typeface="Montserrat"/>
                        <a:ea typeface="Montserrat"/>
                        <a:cs typeface="Montserrat"/>
                        <a:sym typeface="Montserrat"/>
                      </a:endParaRPr>
                    </a:p>
                  </a:txBody>
                  <a:tcPr marT="3175" marB="0" marR="3175" marL="3175" anchor="ctr"/>
                </a:tc>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Responsible procurement</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Supply chain management</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rowSpan="2">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Solvency and economic value</a:t>
                      </a:r>
                      <a:endParaRPr b="0" i="0" sz="1800" u="none" cap="none" strike="noStrike">
                        <a:solidFill>
                          <a:srgbClr val="000000"/>
                        </a:solidFill>
                        <a:latin typeface="Montserrat"/>
                        <a:ea typeface="Montserrat"/>
                        <a:cs typeface="Montserrat"/>
                        <a:sym typeface="Montserrat"/>
                      </a:endParaRPr>
                    </a:p>
                  </a:txBody>
                  <a:tcPr marT="3175" marB="0" marR="3175" marL="3175" anchor="ctr"/>
                </a:tc>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Long-term value</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Solvency and financial management</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rowSpan="3">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Talent &amp; development</a:t>
                      </a:r>
                      <a:endParaRPr b="0" i="0" sz="1800" u="none" cap="none" strike="noStrike">
                        <a:solidFill>
                          <a:srgbClr val="000000"/>
                        </a:solidFill>
                        <a:latin typeface="Montserrat"/>
                        <a:ea typeface="Montserrat"/>
                        <a:cs typeface="Montserrat"/>
                        <a:sym typeface="Montserrat"/>
                      </a:endParaRPr>
                    </a:p>
                  </a:txBody>
                  <a:tcPr marT="3175" marB="0" marR="3175" marL="3175" anchor="ctr"/>
                </a:tc>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Employee attraction &amp; retention</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Employee development</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Skilled workforce</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rowSpan="4">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Transparency</a:t>
                      </a:r>
                      <a:endParaRPr b="0" i="0" sz="1800" u="none" cap="none" strike="noStrike">
                        <a:solidFill>
                          <a:srgbClr val="000000"/>
                        </a:solidFill>
                        <a:latin typeface="Montserrat"/>
                        <a:ea typeface="Montserrat"/>
                        <a:cs typeface="Montserrat"/>
                        <a:sym typeface="Montserrat"/>
                      </a:endParaRPr>
                    </a:p>
                  </a:txBody>
                  <a:tcPr marT="3175" marB="0" marR="3175" marL="3175" anchor="ctr"/>
                </a:tc>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Executive compensation</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Investor relations</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Non-financial accounting</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Public policy practices</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rowSpan="3">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Waste management</a:t>
                      </a:r>
                      <a:endParaRPr b="0" i="0" sz="1800" u="none" cap="none" strike="noStrike">
                        <a:solidFill>
                          <a:srgbClr val="000000"/>
                        </a:solidFill>
                        <a:latin typeface="Montserrat"/>
                        <a:ea typeface="Montserrat"/>
                        <a:cs typeface="Montserrat"/>
                        <a:sym typeface="Montserrat"/>
                      </a:endParaRPr>
                    </a:p>
                  </a:txBody>
                  <a:tcPr marT="3175" marB="0" marR="3175" marL="3175" anchor="ctr"/>
                </a:tc>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Hazardous waste</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Non-hazardous waste</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155325">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Recycling, waste management &amp; reduction</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155325">
                <a:tc rowSpan="2">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Water</a:t>
                      </a:r>
                      <a:endParaRPr b="0" i="0" sz="1800" u="none" cap="none" strike="noStrike">
                        <a:solidFill>
                          <a:srgbClr val="000000"/>
                        </a:solidFill>
                        <a:latin typeface="Montserrat"/>
                        <a:ea typeface="Montserrat"/>
                        <a:cs typeface="Montserrat"/>
                        <a:sym typeface="Montserrat"/>
                      </a:endParaRPr>
                    </a:p>
                  </a:txBody>
                  <a:tcPr marT="3175" marB="0" marR="3175" marL="3175" anchor="ctr"/>
                </a:tc>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Water recycling, efficiencies &amp; remediation</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Water resources</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rowSpan="3">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Wellbeing, health &amp; safety</a:t>
                      </a:r>
                      <a:endParaRPr b="0" i="0" sz="1800" u="none" cap="none" strike="noStrike">
                        <a:solidFill>
                          <a:srgbClr val="000000"/>
                        </a:solidFill>
                        <a:latin typeface="Montserrat"/>
                        <a:ea typeface="Montserrat"/>
                        <a:cs typeface="Montserrat"/>
                        <a:sym typeface="Montserrat"/>
                      </a:endParaRPr>
                    </a:p>
                  </a:txBody>
                  <a:tcPr marT="3175" marB="0" marR="3175" marL="3175" anchor="ctr"/>
                </a:tc>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Corporate culture</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Employee wellbeing</a:t>
                      </a:r>
                      <a:endParaRPr b="0" i="0" sz="1800" u="none" cap="none" strike="noStrike">
                        <a:solidFill>
                          <a:srgbClr val="000000"/>
                        </a:solidFill>
                        <a:latin typeface="Montserrat"/>
                        <a:ea typeface="Montserrat"/>
                        <a:cs typeface="Montserrat"/>
                        <a:sym typeface="Montserrat"/>
                      </a:endParaRPr>
                    </a:p>
                  </a:txBody>
                  <a:tcPr marT="3175" marB="0" marR="3175" marL="3175" anchor="ctr"/>
                </a:tc>
              </a:tr>
              <a:tr h="79250">
                <a:tc vMerge="1"/>
                <a:tc>
                  <a:txBody>
                    <a:bodyPr/>
                    <a:lstStyle/>
                    <a:p>
                      <a:pPr indent="86993" lvl="0" marL="0" marR="0" rtl="0" algn="l">
                        <a:lnSpc>
                          <a:spcPct val="100000"/>
                        </a:lnSpc>
                        <a:spcBef>
                          <a:spcPts val="0"/>
                        </a:spcBef>
                        <a:spcAft>
                          <a:spcPts val="0"/>
                        </a:spcAft>
                        <a:buClr>
                          <a:srgbClr val="525252"/>
                        </a:buClr>
                        <a:buSzPts val="1100"/>
                        <a:buFont typeface="Montserrat"/>
                        <a:buNone/>
                      </a:pPr>
                      <a:r>
                        <a:rPr lang="en-US" sz="1800" u="none" cap="none" strike="noStrike">
                          <a:latin typeface="Montserrat"/>
                          <a:ea typeface="Montserrat"/>
                          <a:cs typeface="Montserrat"/>
                          <a:sym typeface="Montserrat"/>
                        </a:rPr>
                        <a:t>Occupational health &amp; safety</a:t>
                      </a:r>
                      <a:endParaRPr b="0" i="0" sz="1800" u="none" cap="none" strike="noStrike">
                        <a:solidFill>
                          <a:srgbClr val="000000"/>
                        </a:solidFill>
                        <a:latin typeface="Montserrat"/>
                        <a:ea typeface="Montserrat"/>
                        <a:cs typeface="Montserrat"/>
                        <a:sym typeface="Montserrat"/>
                      </a:endParaRPr>
                    </a:p>
                  </a:txBody>
                  <a:tcPr marT="3175" marB="0" marR="3175" marL="3175" anchor="ctr"/>
                </a:tc>
              </a:tr>
            </a:tbl>
          </a:graphicData>
        </a:graphic>
      </p:graphicFrame>
      <p:sp>
        <p:nvSpPr>
          <p:cNvPr id="336" name="Google Shape;336;g6083778538_0_183"/>
          <p:cNvSpPr/>
          <p:nvPr/>
        </p:nvSpPr>
        <p:spPr>
          <a:xfrm>
            <a:off x="5093700" y="7008650"/>
            <a:ext cx="13572300" cy="1754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74369"/>
              </a:buClr>
              <a:buSzPts val="5400"/>
              <a:buFont typeface="Avenir"/>
              <a:buNone/>
            </a:pPr>
            <a:r>
              <a:rPr b="1" i="0" lang="en-US" sz="5500" u="none" cap="none" strike="noStrike">
                <a:solidFill>
                  <a:srgbClr val="C74369"/>
                </a:solidFill>
                <a:latin typeface="Montserrat"/>
                <a:ea typeface="Montserrat"/>
                <a:cs typeface="Montserrat"/>
                <a:sym typeface="Montserrat"/>
              </a:rPr>
              <a:t>Option 2 - Build your own table</a:t>
            </a:r>
            <a:endParaRPr sz="5500">
              <a:latin typeface="Montserrat"/>
              <a:ea typeface="Montserrat"/>
              <a:cs typeface="Montserrat"/>
              <a:sym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g6083778538_0_200"/>
          <p:cNvSpPr txBox="1"/>
          <p:nvPr>
            <p:ph idx="1" type="body"/>
          </p:nvPr>
        </p:nvSpPr>
        <p:spPr>
          <a:xfrm>
            <a:off x="2448459" y="127353"/>
            <a:ext cx="19128300" cy="976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Montserrat"/>
              <a:buNone/>
            </a:pPr>
            <a:r>
              <a:rPr b="1" lang="en-US">
                <a:latin typeface="Montserrat"/>
                <a:ea typeface="Montserrat"/>
                <a:cs typeface="Montserrat"/>
                <a:sym typeface="Montserrat"/>
              </a:rPr>
              <a:t>Critical review of the first list of issues</a:t>
            </a:r>
            <a:endParaRPr/>
          </a:p>
        </p:txBody>
      </p:sp>
      <p:sp>
        <p:nvSpPr>
          <p:cNvPr id="342" name="Google Shape;342;g6083778538_0_200"/>
          <p:cNvSpPr/>
          <p:nvPr/>
        </p:nvSpPr>
        <p:spPr>
          <a:xfrm>
            <a:off x="1674142" y="2002195"/>
            <a:ext cx="21035700" cy="3201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74369"/>
              </a:buClr>
              <a:buSzPts val="5400"/>
              <a:buFont typeface="Avenir"/>
              <a:buNone/>
            </a:pPr>
            <a:r>
              <a:rPr b="1" i="0" lang="en-US" sz="4800" u="none" cap="none" strike="noStrike">
                <a:solidFill>
                  <a:srgbClr val="C74369"/>
                </a:solidFill>
                <a:latin typeface="Montserrat"/>
                <a:ea typeface="Montserrat"/>
                <a:cs typeface="Montserrat"/>
                <a:sym typeface="Montserrat"/>
              </a:rPr>
              <a:t>Show the issues and their underlying topics</a:t>
            </a:r>
            <a:endParaRPr sz="4800">
              <a:latin typeface="Montserrat"/>
              <a:ea typeface="Montserrat"/>
              <a:cs typeface="Montserrat"/>
              <a:sym typeface="Montserrat"/>
            </a:endParaRPr>
          </a:p>
        </p:txBody>
      </p:sp>
      <p:grpSp>
        <p:nvGrpSpPr>
          <p:cNvPr id="343" name="Google Shape;343;g6083778538_0_200"/>
          <p:cNvGrpSpPr/>
          <p:nvPr/>
        </p:nvGrpSpPr>
        <p:grpSpPr>
          <a:xfrm>
            <a:off x="2474235" y="4689362"/>
            <a:ext cx="20544487" cy="6549558"/>
            <a:chOff x="1920" y="0"/>
            <a:chExt cx="10597589" cy="3588799"/>
          </a:xfrm>
        </p:grpSpPr>
        <p:sp>
          <p:nvSpPr>
            <p:cNvPr id="344" name="Google Shape;344;g6083778538_0_200"/>
            <p:cNvSpPr/>
            <p:nvPr/>
          </p:nvSpPr>
          <p:spPr>
            <a:xfrm>
              <a:off x="1920" y="539697"/>
              <a:ext cx="2553600" cy="300300"/>
            </a:xfrm>
            <a:prstGeom prst="rect">
              <a:avLst/>
            </a:prstGeom>
            <a:solidFill>
              <a:srgbClr val="0098A8"/>
            </a:solidFill>
            <a:ln cap="flat" cmpd="sng" w="25400">
              <a:solidFill>
                <a:srgbClr val="009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45" name="Google Shape;345;g6083778538_0_200"/>
            <p:cNvSpPr/>
            <p:nvPr/>
          </p:nvSpPr>
          <p:spPr>
            <a:xfrm>
              <a:off x="1920" y="652525"/>
              <a:ext cx="187500" cy="187500"/>
            </a:xfrm>
            <a:prstGeom prst="rect">
              <a:avLst/>
            </a:prstGeom>
            <a:solidFill>
              <a:srgbClr val="FFFFFF">
                <a:alpha val="89800"/>
              </a:srgbClr>
            </a:solidFill>
            <a:ln cap="flat" cmpd="sng" w="25400">
              <a:solidFill>
                <a:srgbClr val="009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46" name="Google Shape;346;g6083778538_0_200"/>
            <p:cNvSpPr/>
            <p:nvPr/>
          </p:nvSpPr>
          <p:spPr>
            <a:xfrm>
              <a:off x="1920" y="0"/>
              <a:ext cx="2553600" cy="53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47" name="Google Shape;347;g6083778538_0_200"/>
            <p:cNvSpPr txBox="1"/>
            <p:nvPr/>
          </p:nvSpPr>
          <p:spPr>
            <a:xfrm>
              <a:off x="1920" y="0"/>
              <a:ext cx="2553600" cy="539700"/>
            </a:xfrm>
            <a:prstGeom prst="rect">
              <a:avLst/>
            </a:prstGeom>
            <a:noFill/>
            <a:ln>
              <a:noFill/>
            </a:ln>
          </p:spPr>
          <p:txBody>
            <a:bodyPr anchorCtr="0" anchor="ctr" bIns="25400" lIns="38100" spcFirstLastPara="1" rIns="38100" wrap="square" tIns="25400">
              <a:noAutofit/>
            </a:bodyPr>
            <a:lstStyle/>
            <a:p>
              <a:pPr indent="0" lvl="0" marL="0" marR="0" rtl="0" algn="l">
                <a:lnSpc>
                  <a:spcPct val="90000"/>
                </a:lnSpc>
                <a:spcBef>
                  <a:spcPts val="0"/>
                </a:spcBef>
                <a:spcAft>
                  <a:spcPts val="0"/>
                </a:spcAft>
                <a:buClr>
                  <a:srgbClr val="000000"/>
                </a:buClr>
                <a:buSzPts val="2000"/>
                <a:buFont typeface="Avenir"/>
                <a:buNone/>
              </a:pPr>
              <a:r>
                <a:rPr i="0" lang="en-US" sz="3000" u="none" cap="none" strike="noStrike">
                  <a:solidFill>
                    <a:srgbClr val="000000"/>
                  </a:solidFill>
                  <a:latin typeface="Avenir"/>
                  <a:ea typeface="Avenir"/>
                  <a:cs typeface="Avenir"/>
                  <a:sym typeface="Avenir"/>
                </a:rPr>
                <a:t>SOCIAL</a:t>
              </a:r>
              <a:endParaRPr i="0" sz="3000" u="none" cap="none" strike="noStrike">
                <a:solidFill>
                  <a:srgbClr val="000000"/>
                </a:solidFill>
                <a:latin typeface="Avenir"/>
                <a:ea typeface="Avenir"/>
                <a:cs typeface="Avenir"/>
                <a:sym typeface="Avenir"/>
              </a:endParaRPr>
            </a:p>
          </p:txBody>
        </p:sp>
        <p:sp>
          <p:nvSpPr>
            <p:cNvPr id="348" name="Google Shape;348;g6083778538_0_200"/>
            <p:cNvSpPr/>
            <p:nvPr/>
          </p:nvSpPr>
          <p:spPr>
            <a:xfrm>
              <a:off x="1920" y="1089816"/>
              <a:ext cx="187500" cy="187500"/>
            </a:xfrm>
            <a:prstGeom prst="rect">
              <a:avLst/>
            </a:prstGeom>
            <a:solidFill>
              <a:srgbClr val="FFFFFF"/>
            </a:solidFill>
            <a:ln cap="flat" cmpd="sng" w="25400">
              <a:solidFill>
                <a:srgbClr val="009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49" name="Google Shape;349;g6083778538_0_200"/>
            <p:cNvSpPr/>
            <p:nvPr/>
          </p:nvSpPr>
          <p:spPr>
            <a:xfrm>
              <a:off x="180675" y="964971"/>
              <a:ext cx="2374800" cy="43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50" name="Google Shape;350;g6083778538_0_200"/>
            <p:cNvSpPr txBox="1"/>
            <p:nvPr/>
          </p:nvSpPr>
          <p:spPr>
            <a:xfrm>
              <a:off x="180675" y="964971"/>
              <a:ext cx="2374800" cy="4374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venir"/>
                <a:buNone/>
              </a:pPr>
              <a:r>
                <a:rPr i="0" lang="en-US" sz="3000" u="none" cap="none" strike="noStrike">
                  <a:solidFill>
                    <a:srgbClr val="000000"/>
                  </a:solidFill>
                  <a:latin typeface="Avenir"/>
                  <a:ea typeface="Avenir"/>
                  <a:cs typeface="Avenir"/>
                  <a:sym typeface="Avenir"/>
                </a:rPr>
                <a:t>Employee rights</a:t>
              </a:r>
              <a:endParaRPr i="0" sz="3000" u="none" cap="none" strike="noStrike">
                <a:solidFill>
                  <a:srgbClr val="000000"/>
                </a:solidFill>
                <a:latin typeface="Avenir"/>
                <a:ea typeface="Avenir"/>
                <a:cs typeface="Avenir"/>
                <a:sym typeface="Avenir"/>
              </a:endParaRPr>
            </a:p>
          </p:txBody>
        </p:sp>
        <p:sp>
          <p:nvSpPr>
            <p:cNvPr id="351" name="Google Shape;351;g6083778538_0_200"/>
            <p:cNvSpPr/>
            <p:nvPr/>
          </p:nvSpPr>
          <p:spPr>
            <a:xfrm>
              <a:off x="1920" y="1527101"/>
              <a:ext cx="187500" cy="187500"/>
            </a:xfrm>
            <a:prstGeom prst="rect">
              <a:avLst/>
            </a:prstGeom>
            <a:solidFill>
              <a:srgbClr val="FFFFFF"/>
            </a:solidFill>
            <a:ln cap="flat" cmpd="sng" w="25400">
              <a:solidFill>
                <a:srgbClr val="009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52" name="Google Shape;352;g6083778538_0_200"/>
            <p:cNvSpPr/>
            <p:nvPr/>
          </p:nvSpPr>
          <p:spPr>
            <a:xfrm>
              <a:off x="180675" y="1402256"/>
              <a:ext cx="2374800" cy="43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53" name="Google Shape;353;g6083778538_0_200"/>
            <p:cNvSpPr txBox="1"/>
            <p:nvPr/>
          </p:nvSpPr>
          <p:spPr>
            <a:xfrm>
              <a:off x="180675" y="1402256"/>
              <a:ext cx="2374800" cy="4374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venir"/>
                <a:buNone/>
              </a:pPr>
              <a:r>
                <a:rPr i="0" lang="en-US" sz="3000" u="none" cap="none" strike="noStrike">
                  <a:solidFill>
                    <a:srgbClr val="000000"/>
                  </a:solidFill>
                  <a:latin typeface="Avenir"/>
                  <a:ea typeface="Avenir"/>
                  <a:cs typeface="Avenir"/>
                  <a:sym typeface="Avenir"/>
                </a:rPr>
                <a:t>Employment practices</a:t>
              </a:r>
              <a:endParaRPr i="0" sz="3000" u="none" cap="none" strike="noStrike">
                <a:solidFill>
                  <a:srgbClr val="000000"/>
                </a:solidFill>
                <a:latin typeface="Avenir"/>
                <a:ea typeface="Avenir"/>
                <a:cs typeface="Avenir"/>
                <a:sym typeface="Avenir"/>
              </a:endParaRPr>
            </a:p>
          </p:txBody>
        </p:sp>
        <p:sp>
          <p:nvSpPr>
            <p:cNvPr id="354" name="Google Shape;354;g6083778538_0_200"/>
            <p:cNvSpPr/>
            <p:nvPr/>
          </p:nvSpPr>
          <p:spPr>
            <a:xfrm>
              <a:off x="1920" y="1964387"/>
              <a:ext cx="187500" cy="187500"/>
            </a:xfrm>
            <a:prstGeom prst="rect">
              <a:avLst/>
            </a:prstGeom>
            <a:solidFill>
              <a:srgbClr val="FFFFFF"/>
            </a:solidFill>
            <a:ln cap="flat" cmpd="sng" w="25400">
              <a:solidFill>
                <a:srgbClr val="009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55" name="Google Shape;355;g6083778538_0_200"/>
            <p:cNvSpPr/>
            <p:nvPr/>
          </p:nvSpPr>
          <p:spPr>
            <a:xfrm>
              <a:off x="180675" y="1839542"/>
              <a:ext cx="2374800" cy="43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56" name="Google Shape;356;g6083778538_0_200"/>
            <p:cNvSpPr txBox="1"/>
            <p:nvPr/>
          </p:nvSpPr>
          <p:spPr>
            <a:xfrm>
              <a:off x="180675" y="1839542"/>
              <a:ext cx="2374800" cy="4374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venir"/>
                <a:buNone/>
              </a:pPr>
              <a:r>
                <a:rPr i="0" lang="en-US" sz="3000" u="none" cap="none" strike="noStrike">
                  <a:solidFill>
                    <a:srgbClr val="000000"/>
                  </a:solidFill>
                  <a:latin typeface="Avenir"/>
                  <a:ea typeface="Avenir"/>
                  <a:cs typeface="Avenir"/>
                  <a:sym typeface="Avenir"/>
                </a:rPr>
                <a:t>Fair and inclusive workplace</a:t>
              </a:r>
              <a:endParaRPr i="0" sz="3000" u="none" cap="none" strike="noStrike">
                <a:solidFill>
                  <a:srgbClr val="000000"/>
                </a:solidFill>
                <a:latin typeface="Avenir"/>
                <a:ea typeface="Avenir"/>
                <a:cs typeface="Avenir"/>
                <a:sym typeface="Avenir"/>
              </a:endParaRPr>
            </a:p>
          </p:txBody>
        </p:sp>
        <p:sp>
          <p:nvSpPr>
            <p:cNvPr id="357" name="Google Shape;357;g6083778538_0_200"/>
            <p:cNvSpPr/>
            <p:nvPr/>
          </p:nvSpPr>
          <p:spPr>
            <a:xfrm>
              <a:off x="1920" y="2401673"/>
              <a:ext cx="187500" cy="187500"/>
            </a:xfrm>
            <a:prstGeom prst="rect">
              <a:avLst/>
            </a:prstGeom>
            <a:solidFill>
              <a:srgbClr val="FFFFFF"/>
            </a:solidFill>
            <a:ln cap="flat" cmpd="sng" w="25400">
              <a:solidFill>
                <a:srgbClr val="009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58" name="Google Shape;358;g6083778538_0_200"/>
            <p:cNvSpPr/>
            <p:nvPr/>
          </p:nvSpPr>
          <p:spPr>
            <a:xfrm>
              <a:off x="180675" y="2276828"/>
              <a:ext cx="2374800" cy="43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59" name="Google Shape;359;g6083778538_0_200"/>
            <p:cNvSpPr txBox="1"/>
            <p:nvPr/>
          </p:nvSpPr>
          <p:spPr>
            <a:xfrm>
              <a:off x="180675" y="2276828"/>
              <a:ext cx="2374800" cy="4374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venir"/>
                <a:buNone/>
              </a:pPr>
              <a:r>
                <a:rPr i="0" lang="en-US" sz="3000" u="none" cap="none" strike="noStrike">
                  <a:solidFill>
                    <a:srgbClr val="000000"/>
                  </a:solidFill>
                  <a:latin typeface="Avenir"/>
                  <a:ea typeface="Avenir"/>
                  <a:cs typeface="Avenir"/>
                  <a:sym typeface="Avenir"/>
                </a:rPr>
                <a:t>Talent &amp; development</a:t>
              </a:r>
              <a:endParaRPr i="0" sz="3000" u="none" cap="none" strike="noStrike">
                <a:solidFill>
                  <a:srgbClr val="000000"/>
                </a:solidFill>
                <a:latin typeface="Avenir"/>
                <a:ea typeface="Avenir"/>
                <a:cs typeface="Avenir"/>
                <a:sym typeface="Avenir"/>
              </a:endParaRPr>
            </a:p>
          </p:txBody>
        </p:sp>
        <p:sp>
          <p:nvSpPr>
            <p:cNvPr id="360" name="Google Shape;360;g6083778538_0_200"/>
            <p:cNvSpPr/>
            <p:nvPr/>
          </p:nvSpPr>
          <p:spPr>
            <a:xfrm>
              <a:off x="1920" y="2838958"/>
              <a:ext cx="187500" cy="187500"/>
            </a:xfrm>
            <a:prstGeom prst="rect">
              <a:avLst/>
            </a:prstGeom>
            <a:solidFill>
              <a:srgbClr val="FFFFFF"/>
            </a:solidFill>
            <a:ln cap="flat" cmpd="sng" w="25400">
              <a:solidFill>
                <a:srgbClr val="009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61" name="Google Shape;361;g6083778538_0_200"/>
            <p:cNvSpPr/>
            <p:nvPr/>
          </p:nvSpPr>
          <p:spPr>
            <a:xfrm>
              <a:off x="180675" y="2714113"/>
              <a:ext cx="2374800" cy="43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62" name="Google Shape;362;g6083778538_0_200"/>
            <p:cNvSpPr txBox="1"/>
            <p:nvPr/>
          </p:nvSpPr>
          <p:spPr>
            <a:xfrm>
              <a:off x="180675" y="2714113"/>
              <a:ext cx="2374800" cy="4374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venir"/>
                <a:buNone/>
              </a:pPr>
              <a:r>
                <a:rPr i="0" lang="en-US" sz="3000" u="none" cap="none" strike="noStrike">
                  <a:solidFill>
                    <a:srgbClr val="000000"/>
                  </a:solidFill>
                  <a:latin typeface="Avenir"/>
                  <a:ea typeface="Avenir"/>
                  <a:cs typeface="Avenir"/>
                  <a:sym typeface="Avenir"/>
                </a:rPr>
                <a:t>Wellbeing, health &amp; safety</a:t>
              </a:r>
              <a:endParaRPr i="0" sz="3000" u="none" cap="none" strike="noStrike">
                <a:solidFill>
                  <a:srgbClr val="000000"/>
                </a:solidFill>
                <a:latin typeface="Avenir"/>
                <a:ea typeface="Avenir"/>
                <a:cs typeface="Avenir"/>
                <a:sym typeface="Avenir"/>
              </a:endParaRPr>
            </a:p>
          </p:txBody>
        </p:sp>
        <p:sp>
          <p:nvSpPr>
            <p:cNvPr id="363" name="Google Shape;363;g6083778538_0_200"/>
            <p:cNvSpPr/>
            <p:nvPr/>
          </p:nvSpPr>
          <p:spPr>
            <a:xfrm>
              <a:off x="2683249" y="539697"/>
              <a:ext cx="2553600" cy="300300"/>
            </a:xfrm>
            <a:prstGeom prst="rect">
              <a:avLst/>
            </a:prstGeom>
            <a:solidFill>
              <a:srgbClr val="0098A8"/>
            </a:solidFill>
            <a:ln cap="flat" cmpd="sng" w="25400">
              <a:solidFill>
                <a:srgbClr val="009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64" name="Google Shape;364;g6083778538_0_200"/>
            <p:cNvSpPr/>
            <p:nvPr/>
          </p:nvSpPr>
          <p:spPr>
            <a:xfrm>
              <a:off x="2683249" y="652525"/>
              <a:ext cx="187500" cy="187500"/>
            </a:xfrm>
            <a:prstGeom prst="rect">
              <a:avLst/>
            </a:prstGeom>
            <a:solidFill>
              <a:srgbClr val="FFFFFF">
                <a:alpha val="89800"/>
              </a:srgbClr>
            </a:solidFill>
            <a:ln cap="flat" cmpd="sng" w="25400">
              <a:solidFill>
                <a:srgbClr val="009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65" name="Google Shape;365;g6083778538_0_200"/>
            <p:cNvSpPr/>
            <p:nvPr/>
          </p:nvSpPr>
          <p:spPr>
            <a:xfrm>
              <a:off x="2683249" y="0"/>
              <a:ext cx="2553600" cy="53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66" name="Google Shape;366;g6083778538_0_200"/>
            <p:cNvSpPr txBox="1"/>
            <p:nvPr/>
          </p:nvSpPr>
          <p:spPr>
            <a:xfrm>
              <a:off x="2683249" y="0"/>
              <a:ext cx="2553600" cy="539700"/>
            </a:xfrm>
            <a:prstGeom prst="rect">
              <a:avLst/>
            </a:prstGeom>
            <a:noFill/>
            <a:ln>
              <a:noFill/>
            </a:ln>
          </p:spPr>
          <p:txBody>
            <a:bodyPr anchorCtr="0" anchor="ctr" bIns="25400" lIns="38100" spcFirstLastPara="1" rIns="38100" wrap="square" tIns="25400">
              <a:noAutofit/>
            </a:bodyPr>
            <a:lstStyle/>
            <a:p>
              <a:pPr indent="0" lvl="0" marL="0" marR="0" rtl="0" algn="l">
                <a:lnSpc>
                  <a:spcPct val="90000"/>
                </a:lnSpc>
                <a:spcBef>
                  <a:spcPts val="0"/>
                </a:spcBef>
                <a:spcAft>
                  <a:spcPts val="0"/>
                </a:spcAft>
                <a:buClr>
                  <a:srgbClr val="000000"/>
                </a:buClr>
                <a:buSzPts val="2000"/>
                <a:buFont typeface="Avenir"/>
                <a:buNone/>
              </a:pPr>
              <a:r>
                <a:rPr i="0" lang="en-US" sz="3000" u="none" cap="none" strike="noStrike">
                  <a:solidFill>
                    <a:srgbClr val="000000"/>
                  </a:solidFill>
                  <a:latin typeface="Avenir"/>
                  <a:ea typeface="Avenir"/>
                  <a:cs typeface="Avenir"/>
                  <a:sym typeface="Avenir"/>
                </a:rPr>
                <a:t>SOCIETAL</a:t>
              </a:r>
              <a:endParaRPr i="0" sz="3000" u="none" cap="none" strike="noStrike">
                <a:solidFill>
                  <a:srgbClr val="000000"/>
                </a:solidFill>
                <a:latin typeface="Avenir"/>
                <a:ea typeface="Avenir"/>
                <a:cs typeface="Avenir"/>
                <a:sym typeface="Avenir"/>
              </a:endParaRPr>
            </a:p>
          </p:txBody>
        </p:sp>
        <p:sp>
          <p:nvSpPr>
            <p:cNvPr id="367" name="Google Shape;367;g6083778538_0_200"/>
            <p:cNvSpPr/>
            <p:nvPr/>
          </p:nvSpPr>
          <p:spPr>
            <a:xfrm>
              <a:off x="2683249" y="1089816"/>
              <a:ext cx="187500" cy="187500"/>
            </a:xfrm>
            <a:prstGeom prst="rect">
              <a:avLst/>
            </a:prstGeom>
            <a:solidFill>
              <a:srgbClr val="FFFFFF"/>
            </a:solidFill>
            <a:ln cap="flat" cmpd="sng" w="25400">
              <a:solidFill>
                <a:srgbClr val="009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68" name="Google Shape;368;g6083778538_0_200"/>
            <p:cNvSpPr/>
            <p:nvPr/>
          </p:nvSpPr>
          <p:spPr>
            <a:xfrm>
              <a:off x="2862005" y="964971"/>
              <a:ext cx="2374800" cy="43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69" name="Google Shape;369;g6083778538_0_200"/>
            <p:cNvSpPr txBox="1"/>
            <p:nvPr/>
          </p:nvSpPr>
          <p:spPr>
            <a:xfrm>
              <a:off x="2862005" y="964971"/>
              <a:ext cx="2374800" cy="4374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525252"/>
                </a:buClr>
                <a:buSzPts val="1400"/>
                <a:buFont typeface="Avenir"/>
                <a:buNone/>
              </a:pPr>
              <a:r>
                <a:rPr i="0" lang="en-US" sz="3000" u="none" cap="none" strike="noStrike">
                  <a:solidFill>
                    <a:srgbClr val="525252"/>
                  </a:solidFill>
                  <a:latin typeface="Avenir"/>
                  <a:ea typeface="Avenir"/>
                  <a:cs typeface="Avenir"/>
                  <a:sym typeface="Avenir"/>
                </a:rPr>
                <a:t>Geopolitical events</a:t>
              </a:r>
              <a:endParaRPr i="0" sz="3000" u="none" cap="none" strike="noStrike">
                <a:solidFill>
                  <a:srgbClr val="525252"/>
                </a:solidFill>
                <a:latin typeface="Avenir"/>
                <a:ea typeface="Avenir"/>
                <a:cs typeface="Avenir"/>
                <a:sym typeface="Avenir"/>
              </a:endParaRPr>
            </a:p>
          </p:txBody>
        </p:sp>
        <p:sp>
          <p:nvSpPr>
            <p:cNvPr id="370" name="Google Shape;370;g6083778538_0_200"/>
            <p:cNvSpPr/>
            <p:nvPr/>
          </p:nvSpPr>
          <p:spPr>
            <a:xfrm>
              <a:off x="2683249" y="1527101"/>
              <a:ext cx="187500" cy="187500"/>
            </a:xfrm>
            <a:prstGeom prst="rect">
              <a:avLst/>
            </a:prstGeom>
            <a:solidFill>
              <a:srgbClr val="FFFFFF"/>
            </a:solidFill>
            <a:ln cap="flat" cmpd="sng" w="25400">
              <a:solidFill>
                <a:srgbClr val="009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71" name="Google Shape;371;g6083778538_0_200"/>
            <p:cNvSpPr/>
            <p:nvPr/>
          </p:nvSpPr>
          <p:spPr>
            <a:xfrm>
              <a:off x="2862005" y="1402256"/>
              <a:ext cx="2374800" cy="43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72" name="Google Shape;372;g6083778538_0_200"/>
            <p:cNvSpPr txBox="1"/>
            <p:nvPr/>
          </p:nvSpPr>
          <p:spPr>
            <a:xfrm>
              <a:off x="2862005" y="1402256"/>
              <a:ext cx="2374800" cy="4374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venir"/>
                <a:buNone/>
              </a:pPr>
              <a:r>
                <a:rPr i="0" lang="en-US" sz="3000" u="none" cap="none" strike="noStrike">
                  <a:solidFill>
                    <a:srgbClr val="000000"/>
                  </a:solidFill>
                  <a:latin typeface="Avenir"/>
                  <a:ea typeface="Avenir"/>
                  <a:cs typeface="Avenir"/>
                  <a:sym typeface="Avenir"/>
                </a:rPr>
                <a:t>Human rights</a:t>
              </a:r>
              <a:endParaRPr i="0" sz="3000" u="none" cap="none" strike="noStrike">
                <a:solidFill>
                  <a:srgbClr val="000000"/>
                </a:solidFill>
                <a:latin typeface="Avenir"/>
                <a:ea typeface="Avenir"/>
                <a:cs typeface="Avenir"/>
                <a:sym typeface="Avenir"/>
              </a:endParaRPr>
            </a:p>
          </p:txBody>
        </p:sp>
        <p:sp>
          <p:nvSpPr>
            <p:cNvPr id="373" name="Google Shape;373;g6083778538_0_200"/>
            <p:cNvSpPr/>
            <p:nvPr/>
          </p:nvSpPr>
          <p:spPr>
            <a:xfrm>
              <a:off x="2683249" y="1964387"/>
              <a:ext cx="187500" cy="187500"/>
            </a:xfrm>
            <a:prstGeom prst="rect">
              <a:avLst/>
            </a:prstGeom>
            <a:solidFill>
              <a:srgbClr val="FFFFFF"/>
            </a:solidFill>
            <a:ln cap="flat" cmpd="sng" w="25400">
              <a:solidFill>
                <a:srgbClr val="009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74" name="Google Shape;374;g6083778538_0_200"/>
            <p:cNvSpPr/>
            <p:nvPr/>
          </p:nvSpPr>
          <p:spPr>
            <a:xfrm>
              <a:off x="2862005" y="1839542"/>
              <a:ext cx="2374800" cy="43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75" name="Google Shape;375;g6083778538_0_200"/>
            <p:cNvSpPr txBox="1"/>
            <p:nvPr/>
          </p:nvSpPr>
          <p:spPr>
            <a:xfrm>
              <a:off x="2862005" y="1839542"/>
              <a:ext cx="2374800" cy="4374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venir"/>
                <a:buNone/>
              </a:pPr>
              <a:r>
                <a:rPr i="0" lang="en-US" sz="3000" u="none" cap="none" strike="noStrike">
                  <a:solidFill>
                    <a:srgbClr val="000000"/>
                  </a:solidFill>
                  <a:latin typeface="Avenir"/>
                  <a:ea typeface="Avenir"/>
                  <a:cs typeface="Avenir"/>
                  <a:sym typeface="Avenir"/>
                </a:rPr>
                <a:t>Inclusion &amp; accessibility</a:t>
              </a:r>
              <a:endParaRPr i="0" sz="3000" u="none" cap="none" strike="noStrike">
                <a:solidFill>
                  <a:srgbClr val="000000"/>
                </a:solidFill>
                <a:latin typeface="Avenir"/>
                <a:ea typeface="Avenir"/>
                <a:cs typeface="Avenir"/>
                <a:sym typeface="Avenir"/>
              </a:endParaRPr>
            </a:p>
          </p:txBody>
        </p:sp>
        <p:sp>
          <p:nvSpPr>
            <p:cNvPr id="376" name="Google Shape;376;g6083778538_0_200"/>
            <p:cNvSpPr/>
            <p:nvPr/>
          </p:nvSpPr>
          <p:spPr>
            <a:xfrm>
              <a:off x="2683249" y="2401673"/>
              <a:ext cx="187500" cy="187500"/>
            </a:xfrm>
            <a:prstGeom prst="rect">
              <a:avLst/>
            </a:prstGeom>
            <a:solidFill>
              <a:srgbClr val="FFFFFF"/>
            </a:solidFill>
            <a:ln cap="flat" cmpd="sng" w="25400">
              <a:solidFill>
                <a:srgbClr val="009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77" name="Google Shape;377;g6083778538_0_200"/>
            <p:cNvSpPr/>
            <p:nvPr/>
          </p:nvSpPr>
          <p:spPr>
            <a:xfrm>
              <a:off x="2862005" y="2276828"/>
              <a:ext cx="2374800" cy="43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78" name="Google Shape;378;g6083778538_0_200"/>
            <p:cNvSpPr txBox="1"/>
            <p:nvPr/>
          </p:nvSpPr>
          <p:spPr>
            <a:xfrm>
              <a:off x="2862005" y="2276828"/>
              <a:ext cx="2374800" cy="4374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venir"/>
                <a:buNone/>
              </a:pPr>
              <a:r>
                <a:rPr i="0" lang="en-US" sz="3000" u="none" cap="none" strike="noStrike">
                  <a:solidFill>
                    <a:srgbClr val="000000"/>
                  </a:solidFill>
                  <a:latin typeface="Avenir"/>
                  <a:ea typeface="Avenir"/>
                  <a:cs typeface="Avenir"/>
                  <a:sym typeface="Avenir"/>
                </a:rPr>
                <a:t>Local community support</a:t>
              </a:r>
              <a:endParaRPr i="0" sz="3000" u="none" cap="none" strike="noStrike">
                <a:solidFill>
                  <a:srgbClr val="000000"/>
                </a:solidFill>
                <a:latin typeface="Avenir"/>
                <a:ea typeface="Avenir"/>
                <a:cs typeface="Avenir"/>
                <a:sym typeface="Avenir"/>
              </a:endParaRPr>
            </a:p>
          </p:txBody>
        </p:sp>
        <p:sp>
          <p:nvSpPr>
            <p:cNvPr id="379" name="Google Shape;379;g6083778538_0_200"/>
            <p:cNvSpPr/>
            <p:nvPr/>
          </p:nvSpPr>
          <p:spPr>
            <a:xfrm>
              <a:off x="2683249" y="2838958"/>
              <a:ext cx="187500" cy="187500"/>
            </a:xfrm>
            <a:prstGeom prst="rect">
              <a:avLst/>
            </a:prstGeom>
            <a:solidFill>
              <a:srgbClr val="FFFFFF"/>
            </a:solidFill>
            <a:ln cap="flat" cmpd="sng" w="25400">
              <a:solidFill>
                <a:srgbClr val="009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80" name="Google Shape;380;g6083778538_0_200"/>
            <p:cNvSpPr/>
            <p:nvPr/>
          </p:nvSpPr>
          <p:spPr>
            <a:xfrm>
              <a:off x="2862005" y="2714113"/>
              <a:ext cx="2374800" cy="43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81" name="Google Shape;381;g6083778538_0_200"/>
            <p:cNvSpPr txBox="1"/>
            <p:nvPr/>
          </p:nvSpPr>
          <p:spPr>
            <a:xfrm>
              <a:off x="2862005" y="2714113"/>
              <a:ext cx="2374800" cy="437400"/>
            </a:xfrm>
            <a:prstGeom prst="rect">
              <a:avLst/>
            </a:prstGeom>
            <a:noFill/>
            <a:ln>
              <a:noFill/>
            </a:ln>
          </p:spPr>
          <p:txBody>
            <a:bodyPr anchorCtr="0" anchor="ctr" bIns="92450" lIns="92450" spcFirstLastPara="1" rIns="92450" wrap="square" tIns="92450">
              <a:noAutofit/>
            </a:bodyPr>
            <a:lstStyle/>
            <a:p>
              <a:pPr indent="0" lvl="0" marL="0" marR="0" rtl="0" algn="l">
                <a:lnSpc>
                  <a:spcPct val="90000"/>
                </a:lnSpc>
                <a:spcBef>
                  <a:spcPts val="0"/>
                </a:spcBef>
                <a:spcAft>
                  <a:spcPts val="0"/>
                </a:spcAft>
                <a:buClr>
                  <a:srgbClr val="525252"/>
                </a:buClr>
                <a:buSzPts val="1300"/>
                <a:buFont typeface="Avenir"/>
                <a:buNone/>
              </a:pPr>
              <a:r>
                <a:rPr i="0" lang="en-US" sz="3000" u="none" cap="none" strike="noStrike">
                  <a:solidFill>
                    <a:srgbClr val="525252"/>
                  </a:solidFill>
                  <a:latin typeface="Avenir"/>
                  <a:ea typeface="Avenir"/>
                  <a:cs typeface="Avenir"/>
                  <a:sym typeface="Avenir"/>
                </a:rPr>
                <a:t>Support for entrepreneurs</a:t>
              </a:r>
              <a:endParaRPr i="0" sz="3000" u="none" cap="none" strike="noStrike">
                <a:solidFill>
                  <a:srgbClr val="000000"/>
                </a:solidFill>
                <a:latin typeface="Avenir"/>
                <a:ea typeface="Avenir"/>
                <a:cs typeface="Avenir"/>
                <a:sym typeface="Avenir"/>
              </a:endParaRPr>
            </a:p>
          </p:txBody>
        </p:sp>
        <p:sp>
          <p:nvSpPr>
            <p:cNvPr id="382" name="Google Shape;382;g6083778538_0_200"/>
            <p:cNvSpPr/>
            <p:nvPr/>
          </p:nvSpPr>
          <p:spPr>
            <a:xfrm>
              <a:off x="2683249" y="3276244"/>
              <a:ext cx="187500" cy="187500"/>
            </a:xfrm>
            <a:prstGeom prst="rect">
              <a:avLst/>
            </a:prstGeom>
            <a:solidFill>
              <a:srgbClr val="FFFFFF"/>
            </a:solidFill>
            <a:ln cap="flat" cmpd="sng" w="25400">
              <a:solidFill>
                <a:srgbClr val="009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83" name="Google Shape;383;g6083778538_0_200"/>
            <p:cNvSpPr/>
            <p:nvPr/>
          </p:nvSpPr>
          <p:spPr>
            <a:xfrm>
              <a:off x="2862005" y="3151399"/>
              <a:ext cx="2374800" cy="43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84" name="Google Shape;384;g6083778538_0_200"/>
            <p:cNvSpPr txBox="1"/>
            <p:nvPr/>
          </p:nvSpPr>
          <p:spPr>
            <a:xfrm>
              <a:off x="2862005" y="3151399"/>
              <a:ext cx="2374800" cy="437400"/>
            </a:xfrm>
            <a:prstGeom prst="rect">
              <a:avLst/>
            </a:prstGeom>
            <a:noFill/>
            <a:ln>
              <a:noFill/>
            </a:ln>
          </p:spPr>
          <p:txBody>
            <a:bodyPr anchorCtr="0" anchor="ctr" bIns="92450" lIns="92450" spcFirstLastPara="1" rIns="92450" wrap="square" tIns="92450">
              <a:noAutofit/>
            </a:bodyPr>
            <a:lstStyle/>
            <a:p>
              <a:pPr indent="0" lvl="0" marL="0" marR="0" rtl="0" algn="l">
                <a:lnSpc>
                  <a:spcPct val="90000"/>
                </a:lnSpc>
                <a:spcBef>
                  <a:spcPts val="0"/>
                </a:spcBef>
                <a:spcAft>
                  <a:spcPts val="0"/>
                </a:spcAft>
                <a:buClr>
                  <a:srgbClr val="000000"/>
                </a:buClr>
                <a:buSzPts val="1300"/>
                <a:buFont typeface="Avenir"/>
                <a:buNone/>
              </a:pPr>
              <a:r>
                <a:rPr i="0" lang="en-US" sz="3000" u="none" cap="none" strike="noStrike">
                  <a:solidFill>
                    <a:srgbClr val="000000"/>
                  </a:solidFill>
                  <a:latin typeface="Avenir"/>
                  <a:ea typeface="Avenir"/>
                  <a:cs typeface="Avenir"/>
                  <a:sym typeface="Avenir"/>
                </a:rPr>
                <a:t>Youth inclusion</a:t>
              </a:r>
              <a:endParaRPr i="0" sz="3000" u="none" cap="none" strike="noStrike">
                <a:solidFill>
                  <a:srgbClr val="000000"/>
                </a:solidFill>
                <a:latin typeface="Avenir"/>
                <a:ea typeface="Avenir"/>
                <a:cs typeface="Avenir"/>
                <a:sym typeface="Avenir"/>
              </a:endParaRPr>
            </a:p>
          </p:txBody>
        </p:sp>
        <p:sp>
          <p:nvSpPr>
            <p:cNvPr id="385" name="Google Shape;385;g6083778538_0_200"/>
            <p:cNvSpPr/>
            <p:nvPr/>
          </p:nvSpPr>
          <p:spPr>
            <a:xfrm>
              <a:off x="5364579" y="539697"/>
              <a:ext cx="2553600" cy="300300"/>
            </a:xfrm>
            <a:prstGeom prst="rect">
              <a:avLst/>
            </a:prstGeom>
            <a:solidFill>
              <a:srgbClr val="0098A8"/>
            </a:solidFill>
            <a:ln cap="flat" cmpd="sng" w="25400">
              <a:solidFill>
                <a:srgbClr val="009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86" name="Google Shape;386;g6083778538_0_200"/>
            <p:cNvSpPr/>
            <p:nvPr/>
          </p:nvSpPr>
          <p:spPr>
            <a:xfrm>
              <a:off x="5364579" y="652525"/>
              <a:ext cx="187500" cy="187500"/>
            </a:xfrm>
            <a:prstGeom prst="rect">
              <a:avLst/>
            </a:prstGeom>
            <a:solidFill>
              <a:srgbClr val="FFFFFF">
                <a:alpha val="89800"/>
              </a:srgbClr>
            </a:solidFill>
            <a:ln cap="flat" cmpd="sng" w="25400">
              <a:solidFill>
                <a:srgbClr val="009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87" name="Google Shape;387;g6083778538_0_200"/>
            <p:cNvSpPr/>
            <p:nvPr/>
          </p:nvSpPr>
          <p:spPr>
            <a:xfrm>
              <a:off x="5364579" y="0"/>
              <a:ext cx="2553600" cy="53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88" name="Google Shape;388;g6083778538_0_200"/>
            <p:cNvSpPr txBox="1"/>
            <p:nvPr/>
          </p:nvSpPr>
          <p:spPr>
            <a:xfrm>
              <a:off x="5364579" y="0"/>
              <a:ext cx="2553600" cy="539700"/>
            </a:xfrm>
            <a:prstGeom prst="rect">
              <a:avLst/>
            </a:prstGeom>
            <a:noFill/>
            <a:ln>
              <a:noFill/>
            </a:ln>
          </p:spPr>
          <p:txBody>
            <a:bodyPr anchorCtr="0" anchor="ctr" bIns="25400" lIns="38100" spcFirstLastPara="1" rIns="38100" wrap="square" tIns="25400">
              <a:noAutofit/>
            </a:bodyPr>
            <a:lstStyle/>
            <a:p>
              <a:pPr indent="0" lvl="0" marL="0" marR="0" rtl="0" algn="l">
                <a:lnSpc>
                  <a:spcPct val="90000"/>
                </a:lnSpc>
                <a:spcBef>
                  <a:spcPts val="0"/>
                </a:spcBef>
                <a:spcAft>
                  <a:spcPts val="0"/>
                </a:spcAft>
                <a:buClr>
                  <a:srgbClr val="000000"/>
                </a:buClr>
                <a:buSzPts val="2000"/>
                <a:buFont typeface="Avenir"/>
                <a:buNone/>
              </a:pPr>
              <a:r>
                <a:rPr i="0" lang="en-US" sz="3000" u="none" cap="none" strike="noStrike">
                  <a:solidFill>
                    <a:srgbClr val="000000"/>
                  </a:solidFill>
                  <a:latin typeface="Avenir"/>
                  <a:ea typeface="Avenir"/>
                  <a:cs typeface="Avenir"/>
                  <a:sym typeface="Avenir"/>
                </a:rPr>
                <a:t>ENVIRONMENTAL</a:t>
              </a:r>
              <a:endParaRPr i="0" sz="3000" u="none" cap="none" strike="noStrike">
                <a:solidFill>
                  <a:srgbClr val="000000"/>
                </a:solidFill>
                <a:latin typeface="Avenir"/>
                <a:ea typeface="Avenir"/>
                <a:cs typeface="Avenir"/>
                <a:sym typeface="Avenir"/>
              </a:endParaRPr>
            </a:p>
          </p:txBody>
        </p:sp>
        <p:sp>
          <p:nvSpPr>
            <p:cNvPr id="389" name="Google Shape;389;g6083778538_0_200"/>
            <p:cNvSpPr/>
            <p:nvPr/>
          </p:nvSpPr>
          <p:spPr>
            <a:xfrm>
              <a:off x="5364579" y="1089816"/>
              <a:ext cx="187500" cy="187500"/>
            </a:xfrm>
            <a:prstGeom prst="rect">
              <a:avLst/>
            </a:prstGeom>
            <a:solidFill>
              <a:srgbClr val="FFFFFF"/>
            </a:solidFill>
            <a:ln cap="flat" cmpd="sng" w="25400">
              <a:solidFill>
                <a:srgbClr val="009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90" name="Google Shape;390;g6083778538_0_200"/>
            <p:cNvSpPr/>
            <p:nvPr/>
          </p:nvSpPr>
          <p:spPr>
            <a:xfrm>
              <a:off x="5543335" y="964971"/>
              <a:ext cx="2374800" cy="43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91" name="Google Shape;391;g6083778538_0_200"/>
            <p:cNvSpPr txBox="1"/>
            <p:nvPr/>
          </p:nvSpPr>
          <p:spPr>
            <a:xfrm>
              <a:off x="5543335" y="964971"/>
              <a:ext cx="2374800" cy="4374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venir"/>
                <a:buNone/>
              </a:pPr>
              <a:r>
                <a:rPr i="0" lang="en-US" sz="3000" u="none" cap="none" strike="noStrike">
                  <a:solidFill>
                    <a:srgbClr val="000000"/>
                  </a:solidFill>
                  <a:latin typeface="Avenir"/>
                  <a:ea typeface="Avenir"/>
                  <a:cs typeface="Avenir"/>
                  <a:sym typeface="Avenir"/>
                </a:rPr>
                <a:t>Climate change &amp; air quality</a:t>
              </a:r>
              <a:endParaRPr sz="3000">
                <a:latin typeface="Avenir"/>
                <a:ea typeface="Avenir"/>
                <a:cs typeface="Avenir"/>
                <a:sym typeface="Avenir"/>
              </a:endParaRPr>
            </a:p>
          </p:txBody>
        </p:sp>
        <p:sp>
          <p:nvSpPr>
            <p:cNvPr id="392" name="Google Shape;392;g6083778538_0_200"/>
            <p:cNvSpPr/>
            <p:nvPr/>
          </p:nvSpPr>
          <p:spPr>
            <a:xfrm>
              <a:off x="5364579" y="1527101"/>
              <a:ext cx="187500" cy="187500"/>
            </a:xfrm>
            <a:prstGeom prst="rect">
              <a:avLst/>
            </a:prstGeom>
            <a:solidFill>
              <a:srgbClr val="FFFFFF"/>
            </a:solidFill>
            <a:ln cap="flat" cmpd="sng" w="25400">
              <a:solidFill>
                <a:srgbClr val="009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93" name="Google Shape;393;g6083778538_0_200"/>
            <p:cNvSpPr/>
            <p:nvPr/>
          </p:nvSpPr>
          <p:spPr>
            <a:xfrm>
              <a:off x="5543335" y="1402256"/>
              <a:ext cx="2374800" cy="43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94" name="Google Shape;394;g6083778538_0_200"/>
            <p:cNvSpPr txBox="1"/>
            <p:nvPr/>
          </p:nvSpPr>
          <p:spPr>
            <a:xfrm>
              <a:off x="5543335" y="1402256"/>
              <a:ext cx="2374800" cy="4374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venir"/>
                <a:buNone/>
              </a:pPr>
              <a:r>
                <a:rPr i="0" lang="en-US" sz="3000" u="none" cap="none" strike="noStrike">
                  <a:solidFill>
                    <a:srgbClr val="000000"/>
                  </a:solidFill>
                  <a:latin typeface="Avenir"/>
                  <a:ea typeface="Avenir"/>
                  <a:cs typeface="Avenir"/>
                  <a:sym typeface="Avenir"/>
                </a:rPr>
                <a:t>Energy efficiency</a:t>
              </a:r>
              <a:endParaRPr sz="3000">
                <a:latin typeface="Avenir"/>
                <a:ea typeface="Avenir"/>
                <a:cs typeface="Avenir"/>
                <a:sym typeface="Avenir"/>
              </a:endParaRPr>
            </a:p>
          </p:txBody>
        </p:sp>
        <p:sp>
          <p:nvSpPr>
            <p:cNvPr id="395" name="Google Shape;395;g6083778538_0_200"/>
            <p:cNvSpPr/>
            <p:nvPr/>
          </p:nvSpPr>
          <p:spPr>
            <a:xfrm>
              <a:off x="5364579" y="1964387"/>
              <a:ext cx="187500" cy="187500"/>
            </a:xfrm>
            <a:prstGeom prst="rect">
              <a:avLst/>
            </a:prstGeom>
            <a:solidFill>
              <a:srgbClr val="FFFFFF"/>
            </a:solidFill>
            <a:ln cap="flat" cmpd="sng" w="25400">
              <a:solidFill>
                <a:srgbClr val="009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96" name="Google Shape;396;g6083778538_0_200"/>
            <p:cNvSpPr/>
            <p:nvPr/>
          </p:nvSpPr>
          <p:spPr>
            <a:xfrm>
              <a:off x="5543335" y="1839542"/>
              <a:ext cx="2374800" cy="43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97" name="Google Shape;397;g6083778538_0_200"/>
            <p:cNvSpPr txBox="1"/>
            <p:nvPr/>
          </p:nvSpPr>
          <p:spPr>
            <a:xfrm>
              <a:off x="5543335" y="1839542"/>
              <a:ext cx="2374800" cy="4374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venir"/>
                <a:buNone/>
              </a:pPr>
              <a:r>
                <a:rPr i="0" lang="en-US" sz="3000" u="none" cap="none" strike="noStrike">
                  <a:solidFill>
                    <a:srgbClr val="000000"/>
                  </a:solidFill>
                  <a:latin typeface="Avenir"/>
                  <a:ea typeface="Avenir"/>
                  <a:cs typeface="Avenir"/>
                  <a:sym typeface="Avenir"/>
                </a:rPr>
                <a:t>Natural capital</a:t>
              </a:r>
              <a:endParaRPr sz="3000">
                <a:latin typeface="Avenir"/>
                <a:ea typeface="Avenir"/>
                <a:cs typeface="Avenir"/>
                <a:sym typeface="Avenir"/>
              </a:endParaRPr>
            </a:p>
          </p:txBody>
        </p:sp>
        <p:sp>
          <p:nvSpPr>
            <p:cNvPr id="398" name="Google Shape;398;g6083778538_0_200"/>
            <p:cNvSpPr/>
            <p:nvPr/>
          </p:nvSpPr>
          <p:spPr>
            <a:xfrm>
              <a:off x="5364579" y="2401673"/>
              <a:ext cx="187500" cy="187500"/>
            </a:xfrm>
            <a:prstGeom prst="rect">
              <a:avLst/>
            </a:prstGeom>
            <a:solidFill>
              <a:srgbClr val="FFFFFF"/>
            </a:solidFill>
            <a:ln cap="flat" cmpd="sng" w="25400">
              <a:solidFill>
                <a:srgbClr val="009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399" name="Google Shape;399;g6083778538_0_200"/>
            <p:cNvSpPr/>
            <p:nvPr/>
          </p:nvSpPr>
          <p:spPr>
            <a:xfrm>
              <a:off x="5543335" y="2276828"/>
              <a:ext cx="2374800" cy="43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400" name="Google Shape;400;g6083778538_0_200"/>
            <p:cNvSpPr txBox="1"/>
            <p:nvPr/>
          </p:nvSpPr>
          <p:spPr>
            <a:xfrm>
              <a:off x="5543335" y="2276828"/>
              <a:ext cx="2374800" cy="4374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venir"/>
                <a:buNone/>
              </a:pPr>
              <a:r>
                <a:rPr i="0" lang="en-US" sz="3000" u="none" cap="none" strike="noStrike">
                  <a:solidFill>
                    <a:srgbClr val="000000"/>
                  </a:solidFill>
                  <a:latin typeface="Avenir"/>
                  <a:ea typeface="Avenir"/>
                  <a:cs typeface="Avenir"/>
                  <a:sym typeface="Avenir"/>
                </a:rPr>
                <a:t>Pollution</a:t>
              </a:r>
              <a:endParaRPr sz="3000">
                <a:latin typeface="Avenir"/>
                <a:ea typeface="Avenir"/>
                <a:cs typeface="Avenir"/>
                <a:sym typeface="Avenir"/>
              </a:endParaRPr>
            </a:p>
          </p:txBody>
        </p:sp>
        <p:sp>
          <p:nvSpPr>
            <p:cNvPr id="401" name="Google Shape;401;g6083778538_0_200"/>
            <p:cNvSpPr/>
            <p:nvPr/>
          </p:nvSpPr>
          <p:spPr>
            <a:xfrm>
              <a:off x="5364579" y="2838958"/>
              <a:ext cx="187500" cy="187500"/>
            </a:xfrm>
            <a:prstGeom prst="rect">
              <a:avLst/>
            </a:prstGeom>
            <a:solidFill>
              <a:srgbClr val="FFFFFF"/>
            </a:solidFill>
            <a:ln cap="flat" cmpd="sng" w="25400">
              <a:solidFill>
                <a:srgbClr val="009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402" name="Google Shape;402;g6083778538_0_200"/>
            <p:cNvSpPr/>
            <p:nvPr/>
          </p:nvSpPr>
          <p:spPr>
            <a:xfrm>
              <a:off x="5543335" y="2714113"/>
              <a:ext cx="2374800" cy="43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403" name="Google Shape;403;g6083778538_0_200"/>
            <p:cNvSpPr txBox="1"/>
            <p:nvPr/>
          </p:nvSpPr>
          <p:spPr>
            <a:xfrm>
              <a:off x="5543335" y="2714113"/>
              <a:ext cx="2374800" cy="4374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venir"/>
                <a:buNone/>
              </a:pPr>
              <a:r>
                <a:rPr i="0" lang="en-US" sz="3000" u="none" cap="none" strike="noStrike">
                  <a:solidFill>
                    <a:srgbClr val="000000"/>
                  </a:solidFill>
                  <a:latin typeface="Avenir"/>
                  <a:ea typeface="Avenir"/>
                  <a:cs typeface="Avenir"/>
                  <a:sym typeface="Avenir"/>
                </a:rPr>
                <a:t>Waste management</a:t>
              </a:r>
              <a:endParaRPr i="0" sz="3000" u="none" cap="none" strike="noStrike">
                <a:solidFill>
                  <a:srgbClr val="000000"/>
                </a:solidFill>
                <a:latin typeface="Avenir"/>
                <a:ea typeface="Avenir"/>
                <a:cs typeface="Avenir"/>
                <a:sym typeface="Avenir"/>
              </a:endParaRPr>
            </a:p>
          </p:txBody>
        </p:sp>
        <p:sp>
          <p:nvSpPr>
            <p:cNvPr id="404" name="Google Shape;404;g6083778538_0_200"/>
            <p:cNvSpPr/>
            <p:nvPr/>
          </p:nvSpPr>
          <p:spPr>
            <a:xfrm>
              <a:off x="5364579" y="3276244"/>
              <a:ext cx="187500" cy="187500"/>
            </a:xfrm>
            <a:prstGeom prst="rect">
              <a:avLst/>
            </a:prstGeom>
            <a:solidFill>
              <a:srgbClr val="FFFFFF"/>
            </a:solidFill>
            <a:ln cap="flat" cmpd="sng" w="25400">
              <a:solidFill>
                <a:srgbClr val="009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405" name="Google Shape;405;g6083778538_0_200"/>
            <p:cNvSpPr/>
            <p:nvPr/>
          </p:nvSpPr>
          <p:spPr>
            <a:xfrm>
              <a:off x="5543335" y="3151399"/>
              <a:ext cx="2374800" cy="43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406" name="Google Shape;406;g6083778538_0_200"/>
            <p:cNvSpPr txBox="1"/>
            <p:nvPr/>
          </p:nvSpPr>
          <p:spPr>
            <a:xfrm>
              <a:off x="5543335" y="3151399"/>
              <a:ext cx="2374800" cy="4374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venir"/>
                <a:buNone/>
              </a:pPr>
              <a:r>
                <a:rPr i="0" lang="en-US" sz="3000" u="none" cap="none" strike="noStrike">
                  <a:solidFill>
                    <a:srgbClr val="000000"/>
                  </a:solidFill>
                  <a:latin typeface="Avenir"/>
                  <a:ea typeface="Avenir"/>
                  <a:cs typeface="Avenir"/>
                  <a:sym typeface="Avenir"/>
                </a:rPr>
                <a:t>Water</a:t>
              </a:r>
              <a:endParaRPr sz="3000">
                <a:latin typeface="Avenir"/>
                <a:ea typeface="Avenir"/>
                <a:cs typeface="Avenir"/>
                <a:sym typeface="Avenir"/>
              </a:endParaRPr>
            </a:p>
          </p:txBody>
        </p:sp>
        <p:sp>
          <p:nvSpPr>
            <p:cNvPr id="407" name="Google Shape;407;g6083778538_0_200"/>
            <p:cNvSpPr/>
            <p:nvPr/>
          </p:nvSpPr>
          <p:spPr>
            <a:xfrm>
              <a:off x="8045909" y="539697"/>
              <a:ext cx="2553600" cy="300300"/>
            </a:xfrm>
            <a:prstGeom prst="rect">
              <a:avLst/>
            </a:prstGeom>
            <a:solidFill>
              <a:srgbClr val="0098A8"/>
            </a:solidFill>
            <a:ln cap="flat" cmpd="sng" w="25400">
              <a:solidFill>
                <a:srgbClr val="009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408" name="Google Shape;408;g6083778538_0_200"/>
            <p:cNvSpPr/>
            <p:nvPr/>
          </p:nvSpPr>
          <p:spPr>
            <a:xfrm>
              <a:off x="8045909" y="652525"/>
              <a:ext cx="187500" cy="187500"/>
            </a:xfrm>
            <a:prstGeom prst="rect">
              <a:avLst/>
            </a:prstGeom>
            <a:solidFill>
              <a:srgbClr val="FFFFFF">
                <a:alpha val="89800"/>
              </a:srgbClr>
            </a:solidFill>
            <a:ln cap="flat" cmpd="sng" w="25400">
              <a:solidFill>
                <a:srgbClr val="009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409" name="Google Shape;409;g6083778538_0_200"/>
            <p:cNvSpPr/>
            <p:nvPr/>
          </p:nvSpPr>
          <p:spPr>
            <a:xfrm>
              <a:off x="8045909" y="0"/>
              <a:ext cx="2553600" cy="53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410" name="Google Shape;410;g6083778538_0_200"/>
            <p:cNvSpPr txBox="1"/>
            <p:nvPr/>
          </p:nvSpPr>
          <p:spPr>
            <a:xfrm>
              <a:off x="8045909" y="0"/>
              <a:ext cx="2553600" cy="539700"/>
            </a:xfrm>
            <a:prstGeom prst="rect">
              <a:avLst/>
            </a:prstGeom>
            <a:noFill/>
            <a:ln>
              <a:noFill/>
            </a:ln>
          </p:spPr>
          <p:txBody>
            <a:bodyPr anchorCtr="0" anchor="ctr" bIns="25400" lIns="38100" spcFirstLastPara="1" rIns="38100" wrap="square" tIns="25400">
              <a:noAutofit/>
            </a:bodyPr>
            <a:lstStyle/>
            <a:p>
              <a:pPr indent="0" lvl="0" marL="0" marR="0" rtl="0" algn="l">
                <a:lnSpc>
                  <a:spcPct val="90000"/>
                </a:lnSpc>
                <a:spcBef>
                  <a:spcPts val="0"/>
                </a:spcBef>
                <a:spcAft>
                  <a:spcPts val="0"/>
                </a:spcAft>
                <a:buClr>
                  <a:srgbClr val="000000"/>
                </a:buClr>
                <a:buSzPts val="2000"/>
                <a:buFont typeface="Avenir"/>
                <a:buNone/>
              </a:pPr>
              <a:r>
                <a:rPr i="0" lang="en-US" sz="3000" u="none" cap="none" strike="noStrike">
                  <a:solidFill>
                    <a:srgbClr val="000000"/>
                  </a:solidFill>
                  <a:latin typeface="Avenir"/>
                  <a:ea typeface="Avenir"/>
                  <a:cs typeface="Avenir"/>
                  <a:sym typeface="Avenir"/>
                </a:rPr>
                <a:t>ECONOMICAL</a:t>
              </a:r>
              <a:endParaRPr i="0" sz="3000" u="none" cap="none" strike="noStrike">
                <a:solidFill>
                  <a:srgbClr val="000000"/>
                </a:solidFill>
                <a:latin typeface="Avenir"/>
                <a:ea typeface="Avenir"/>
                <a:cs typeface="Avenir"/>
                <a:sym typeface="Avenir"/>
              </a:endParaRPr>
            </a:p>
          </p:txBody>
        </p:sp>
        <p:sp>
          <p:nvSpPr>
            <p:cNvPr id="411" name="Google Shape;411;g6083778538_0_200"/>
            <p:cNvSpPr/>
            <p:nvPr/>
          </p:nvSpPr>
          <p:spPr>
            <a:xfrm>
              <a:off x="8045909" y="1089816"/>
              <a:ext cx="187500" cy="187500"/>
            </a:xfrm>
            <a:prstGeom prst="rect">
              <a:avLst/>
            </a:prstGeom>
            <a:solidFill>
              <a:srgbClr val="FFFFFF"/>
            </a:solidFill>
            <a:ln cap="flat" cmpd="sng" w="25400">
              <a:solidFill>
                <a:srgbClr val="009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412" name="Google Shape;412;g6083778538_0_200"/>
            <p:cNvSpPr/>
            <p:nvPr/>
          </p:nvSpPr>
          <p:spPr>
            <a:xfrm>
              <a:off x="8224664" y="964971"/>
              <a:ext cx="2374800" cy="43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413" name="Google Shape;413;g6083778538_0_200"/>
            <p:cNvSpPr txBox="1"/>
            <p:nvPr/>
          </p:nvSpPr>
          <p:spPr>
            <a:xfrm>
              <a:off x="8224664" y="964971"/>
              <a:ext cx="2374800" cy="4374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venir"/>
                <a:buNone/>
              </a:pPr>
              <a:r>
                <a:rPr i="0" lang="en-US" sz="3000" u="none" cap="none" strike="noStrike">
                  <a:solidFill>
                    <a:srgbClr val="000000"/>
                  </a:solidFill>
                  <a:latin typeface="Avenir"/>
                  <a:ea typeface="Avenir"/>
                  <a:cs typeface="Avenir"/>
                  <a:sym typeface="Avenir"/>
                </a:rPr>
                <a:t>Digitalization</a:t>
              </a:r>
              <a:endParaRPr i="0" sz="3000" u="none" cap="none" strike="noStrike">
                <a:solidFill>
                  <a:srgbClr val="000000"/>
                </a:solidFill>
                <a:latin typeface="Avenir"/>
                <a:ea typeface="Avenir"/>
                <a:cs typeface="Avenir"/>
                <a:sym typeface="Avenir"/>
              </a:endParaRPr>
            </a:p>
          </p:txBody>
        </p:sp>
        <p:sp>
          <p:nvSpPr>
            <p:cNvPr id="414" name="Google Shape;414;g6083778538_0_200"/>
            <p:cNvSpPr/>
            <p:nvPr/>
          </p:nvSpPr>
          <p:spPr>
            <a:xfrm>
              <a:off x="8045909" y="1527101"/>
              <a:ext cx="187500" cy="187500"/>
            </a:xfrm>
            <a:prstGeom prst="rect">
              <a:avLst/>
            </a:prstGeom>
            <a:solidFill>
              <a:srgbClr val="FFFFFF"/>
            </a:solidFill>
            <a:ln cap="flat" cmpd="sng" w="25400">
              <a:solidFill>
                <a:srgbClr val="009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415" name="Google Shape;415;g6083778538_0_200"/>
            <p:cNvSpPr/>
            <p:nvPr/>
          </p:nvSpPr>
          <p:spPr>
            <a:xfrm>
              <a:off x="8224664" y="1402256"/>
              <a:ext cx="2374800" cy="43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416" name="Google Shape;416;g6083778538_0_200"/>
            <p:cNvSpPr txBox="1"/>
            <p:nvPr/>
          </p:nvSpPr>
          <p:spPr>
            <a:xfrm>
              <a:off x="8224664" y="1402256"/>
              <a:ext cx="2374800" cy="4374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venir"/>
                <a:buNone/>
              </a:pPr>
              <a:r>
                <a:rPr i="0" lang="en-US" sz="3000" u="none" cap="none" strike="noStrike">
                  <a:solidFill>
                    <a:srgbClr val="000000"/>
                  </a:solidFill>
                  <a:latin typeface="Avenir"/>
                  <a:ea typeface="Avenir"/>
                  <a:cs typeface="Avenir"/>
                  <a:sym typeface="Avenir"/>
                </a:rPr>
                <a:t>Ethics &amp; compliance</a:t>
              </a:r>
              <a:endParaRPr i="0" sz="3000" u="none" cap="none" strike="noStrike">
                <a:solidFill>
                  <a:srgbClr val="000000"/>
                </a:solidFill>
                <a:latin typeface="Avenir"/>
                <a:ea typeface="Avenir"/>
                <a:cs typeface="Avenir"/>
                <a:sym typeface="Avenir"/>
              </a:endParaRPr>
            </a:p>
          </p:txBody>
        </p:sp>
        <p:sp>
          <p:nvSpPr>
            <p:cNvPr id="417" name="Google Shape;417;g6083778538_0_200"/>
            <p:cNvSpPr/>
            <p:nvPr/>
          </p:nvSpPr>
          <p:spPr>
            <a:xfrm>
              <a:off x="8045909" y="1964387"/>
              <a:ext cx="187500" cy="187500"/>
            </a:xfrm>
            <a:prstGeom prst="rect">
              <a:avLst/>
            </a:prstGeom>
            <a:solidFill>
              <a:srgbClr val="FFFFFF"/>
            </a:solidFill>
            <a:ln cap="flat" cmpd="sng" w="25400">
              <a:solidFill>
                <a:srgbClr val="009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418" name="Google Shape;418;g6083778538_0_200"/>
            <p:cNvSpPr/>
            <p:nvPr/>
          </p:nvSpPr>
          <p:spPr>
            <a:xfrm>
              <a:off x="8224664" y="1839542"/>
              <a:ext cx="2374800" cy="43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419" name="Google Shape;419;g6083778538_0_200"/>
            <p:cNvSpPr txBox="1"/>
            <p:nvPr/>
          </p:nvSpPr>
          <p:spPr>
            <a:xfrm>
              <a:off x="8224664" y="1839542"/>
              <a:ext cx="2374800" cy="4374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venir"/>
                <a:buNone/>
              </a:pPr>
              <a:r>
                <a:rPr i="0" lang="en-US" sz="3000" u="none" cap="none" strike="noStrike">
                  <a:solidFill>
                    <a:srgbClr val="000000"/>
                  </a:solidFill>
                  <a:latin typeface="Avenir"/>
                  <a:ea typeface="Avenir"/>
                  <a:cs typeface="Avenir"/>
                  <a:sym typeface="Avenir"/>
                </a:rPr>
                <a:t>Governance</a:t>
              </a:r>
              <a:endParaRPr i="0" sz="3000" u="none" cap="none" strike="noStrike">
                <a:solidFill>
                  <a:srgbClr val="000000"/>
                </a:solidFill>
                <a:latin typeface="Avenir"/>
                <a:ea typeface="Avenir"/>
                <a:cs typeface="Avenir"/>
                <a:sym typeface="Avenir"/>
              </a:endParaRPr>
            </a:p>
          </p:txBody>
        </p:sp>
        <p:sp>
          <p:nvSpPr>
            <p:cNvPr id="420" name="Google Shape;420;g6083778538_0_200"/>
            <p:cNvSpPr/>
            <p:nvPr/>
          </p:nvSpPr>
          <p:spPr>
            <a:xfrm>
              <a:off x="8045909" y="2401673"/>
              <a:ext cx="187500" cy="187500"/>
            </a:xfrm>
            <a:prstGeom prst="rect">
              <a:avLst/>
            </a:prstGeom>
            <a:solidFill>
              <a:srgbClr val="FFFFFF"/>
            </a:solidFill>
            <a:ln cap="flat" cmpd="sng" w="25400">
              <a:solidFill>
                <a:srgbClr val="009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421" name="Google Shape;421;g6083778538_0_200"/>
            <p:cNvSpPr/>
            <p:nvPr/>
          </p:nvSpPr>
          <p:spPr>
            <a:xfrm>
              <a:off x="8224664" y="2276828"/>
              <a:ext cx="2374800" cy="43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422" name="Google Shape;422;g6083778538_0_200"/>
            <p:cNvSpPr txBox="1"/>
            <p:nvPr/>
          </p:nvSpPr>
          <p:spPr>
            <a:xfrm>
              <a:off x="8224664" y="2276828"/>
              <a:ext cx="2374800" cy="4374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venir"/>
                <a:buNone/>
              </a:pPr>
              <a:r>
                <a:rPr i="0" lang="en-US" sz="3000" u="none" cap="none" strike="noStrike">
                  <a:solidFill>
                    <a:srgbClr val="000000"/>
                  </a:solidFill>
                  <a:latin typeface="Avenir"/>
                  <a:ea typeface="Avenir"/>
                  <a:cs typeface="Avenir"/>
                  <a:sym typeface="Avenir"/>
                </a:rPr>
                <a:t>Innovation &amp; research</a:t>
              </a:r>
              <a:endParaRPr i="0" sz="3000" u="none" cap="none" strike="noStrike">
                <a:solidFill>
                  <a:srgbClr val="000000"/>
                </a:solidFill>
                <a:latin typeface="Avenir"/>
                <a:ea typeface="Avenir"/>
                <a:cs typeface="Avenir"/>
                <a:sym typeface="Avenir"/>
              </a:endParaRPr>
            </a:p>
          </p:txBody>
        </p:sp>
        <p:sp>
          <p:nvSpPr>
            <p:cNvPr id="423" name="Google Shape;423;g6083778538_0_200"/>
            <p:cNvSpPr/>
            <p:nvPr/>
          </p:nvSpPr>
          <p:spPr>
            <a:xfrm>
              <a:off x="8045909" y="2838958"/>
              <a:ext cx="187500" cy="187500"/>
            </a:xfrm>
            <a:prstGeom prst="rect">
              <a:avLst/>
            </a:prstGeom>
            <a:solidFill>
              <a:srgbClr val="FFFFFF"/>
            </a:solidFill>
            <a:ln cap="flat" cmpd="sng" w="25400">
              <a:solidFill>
                <a:srgbClr val="009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424" name="Google Shape;424;g6083778538_0_200"/>
            <p:cNvSpPr/>
            <p:nvPr/>
          </p:nvSpPr>
          <p:spPr>
            <a:xfrm>
              <a:off x="8224664" y="2714113"/>
              <a:ext cx="2374800" cy="43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425" name="Google Shape;425;g6083778538_0_200"/>
            <p:cNvSpPr txBox="1"/>
            <p:nvPr/>
          </p:nvSpPr>
          <p:spPr>
            <a:xfrm>
              <a:off x="8224664" y="2714113"/>
              <a:ext cx="2374800" cy="4374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venir"/>
                <a:buNone/>
              </a:pPr>
              <a:r>
                <a:rPr i="0" lang="en-US" sz="3000" u="none" cap="none" strike="noStrike">
                  <a:solidFill>
                    <a:srgbClr val="000000"/>
                  </a:solidFill>
                  <a:latin typeface="Avenir"/>
                  <a:ea typeface="Avenir"/>
                  <a:cs typeface="Avenir"/>
                  <a:sym typeface="Avenir"/>
                </a:rPr>
                <a:t>Product responsibility</a:t>
              </a:r>
              <a:endParaRPr sz="3000">
                <a:latin typeface="Avenir"/>
                <a:ea typeface="Avenir"/>
                <a:cs typeface="Avenir"/>
                <a:sym typeface="Avenir"/>
              </a:endParaRPr>
            </a:p>
          </p:txBody>
        </p:sp>
        <p:sp>
          <p:nvSpPr>
            <p:cNvPr id="426" name="Google Shape;426;g6083778538_0_200"/>
            <p:cNvSpPr/>
            <p:nvPr/>
          </p:nvSpPr>
          <p:spPr>
            <a:xfrm>
              <a:off x="8045909" y="3276244"/>
              <a:ext cx="187500" cy="187500"/>
            </a:xfrm>
            <a:prstGeom prst="rect">
              <a:avLst/>
            </a:prstGeom>
            <a:solidFill>
              <a:srgbClr val="FFFFFF"/>
            </a:solidFill>
            <a:ln cap="flat" cmpd="sng" w="25400">
              <a:solidFill>
                <a:srgbClr val="0098A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427" name="Google Shape;427;g6083778538_0_200"/>
            <p:cNvSpPr/>
            <p:nvPr/>
          </p:nvSpPr>
          <p:spPr>
            <a:xfrm>
              <a:off x="8224664" y="3151399"/>
              <a:ext cx="2374800" cy="43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latin typeface="Avenir"/>
                <a:ea typeface="Avenir"/>
                <a:cs typeface="Avenir"/>
                <a:sym typeface="Avenir"/>
              </a:endParaRPr>
            </a:p>
          </p:txBody>
        </p:sp>
        <p:sp>
          <p:nvSpPr>
            <p:cNvPr id="428" name="Google Shape;428;g6083778538_0_200"/>
            <p:cNvSpPr txBox="1"/>
            <p:nvPr/>
          </p:nvSpPr>
          <p:spPr>
            <a:xfrm>
              <a:off x="8224664" y="3151399"/>
              <a:ext cx="2374800" cy="437400"/>
            </a:xfrm>
            <a:prstGeom prst="rect">
              <a:avLst/>
            </a:prstGeom>
            <a:noFill/>
            <a:ln>
              <a:noFill/>
            </a:ln>
          </p:spPr>
          <p:txBody>
            <a:bodyPr anchorCtr="0" anchor="ctr" bIns="99550" lIns="99550" spcFirstLastPara="1" rIns="99550" wrap="square" tIns="99550">
              <a:noAutofit/>
            </a:bodyPr>
            <a:lstStyle/>
            <a:p>
              <a:pPr indent="0" lvl="0" marL="0" marR="0" rtl="0" algn="l">
                <a:lnSpc>
                  <a:spcPct val="90000"/>
                </a:lnSpc>
                <a:spcBef>
                  <a:spcPts val="0"/>
                </a:spcBef>
                <a:spcAft>
                  <a:spcPts val="0"/>
                </a:spcAft>
                <a:buClr>
                  <a:srgbClr val="000000"/>
                </a:buClr>
                <a:buSzPts val="1400"/>
                <a:buFont typeface="Avenir"/>
                <a:buNone/>
              </a:pPr>
              <a:r>
                <a:rPr i="0" lang="en-US" sz="3000" u="none" cap="none" strike="noStrike">
                  <a:solidFill>
                    <a:srgbClr val="000000"/>
                  </a:solidFill>
                  <a:latin typeface="Avenir"/>
                  <a:ea typeface="Avenir"/>
                  <a:cs typeface="Avenir"/>
                  <a:sym typeface="Avenir"/>
                </a:rPr>
                <a:t>Responsible supply chain</a:t>
              </a:r>
              <a:endParaRPr sz="3000">
                <a:latin typeface="Avenir"/>
                <a:ea typeface="Avenir"/>
                <a:cs typeface="Avenir"/>
                <a:sym typeface="Avenir"/>
              </a:endParaRPr>
            </a:p>
          </p:txBody>
        </p:sp>
      </p:grpSp>
      <p:sp>
        <p:nvSpPr>
          <p:cNvPr id="429" name="Google Shape;429;g6083778538_0_200"/>
          <p:cNvSpPr/>
          <p:nvPr/>
        </p:nvSpPr>
        <p:spPr>
          <a:xfrm>
            <a:off x="1365275" y="6734850"/>
            <a:ext cx="21901500" cy="3201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74369"/>
              </a:buClr>
              <a:buSzPts val="5400"/>
              <a:buFont typeface="Avenir"/>
              <a:buNone/>
            </a:pPr>
            <a:r>
              <a:rPr b="1" i="0" lang="en-US" sz="5000" u="none" cap="none" strike="noStrike">
                <a:solidFill>
                  <a:srgbClr val="C74369"/>
                </a:solidFill>
                <a:latin typeface="Montserrat"/>
                <a:ea typeface="Montserrat"/>
                <a:cs typeface="Montserrat"/>
                <a:sym typeface="Montserrat"/>
              </a:rPr>
              <a:t>Option 3 – Present the issues according to your CSR pillars </a:t>
            </a:r>
            <a:endParaRPr b="1" i="0" sz="5000" u="none" cap="none" strike="noStrike">
              <a:solidFill>
                <a:srgbClr val="C74369"/>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sp>
        <p:nvSpPr>
          <p:cNvPr id="434" name="Google Shape;434;g6083778538_0_293"/>
          <p:cNvSpPr txBox="1"/>
          <p:nvPr>
            <p:ph idx="1" type="body"/>
          </p:nvPr>
        </p:nvSpPr>
        <p:spPr>
          <a:xfrm>
            <a:off x="2448459" y="127353"/>
            <a:ext cx="19128300" cy="976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Montserrat"/>
              <a:buNone/>
            </a:pPr>
            <a:r>
              <a:rPr b="1" lang="en-US">
                <a:latin typeface="Montserrat"/>
                <a:ea typeface="Montserrat"/>
                <a:cs typeface="Montserrat"/>
                <a:sym typeface="Montserrat"/>
              </a:rPr>
              <a:t>Critical review of the first list of issues</a:t>
            </a:r>
            <a:endParaRPr/>
          </a:p>
        </p:txBody>
      </p:sp>
      <p:sp>
        <p:nvSpPr>
          <p:cNvPr id="435" name="Google Shape;435;g6083778538_0_293"/>
          <p:cNvSpPr txBox="1"/>
          <p:nvPr/>
        </p:nvSpPr>
        <p:spPr>
          <a:xfrm>
            <a:off x="2122500" y="2684400"/>
            <a:ext cx="20139000" cy="8347200"/>
          </a:xfrm>
          <a:prstGeom prst="rect">
            <a:avLst/>
          </a:prstGeom>
          <a:noFill/>
          <a:ln>
            <a:noFill/>
          </a:ln>
        </p:spPr>
        <p:txBody>
          <a:bodyPr anchorCtr="0" anchor="t" bIns="63725" lIns="63725" spcFirstLastPara="1" rIns="63725" wrap="square" tIns="63725">
            <a:noAutofit/>
          </a:bodyPr>
          <a:lstStyle/>
          <a:p>
            <a:pPr indent="0" lvl="0" marL="0" marR="0" rtl="0" algn="l">
              <a:lnSpc>
                <a:spcPct val="100000"/>
              </a:lnSpc>
              <a:spcBef>
                <a:spcPts val="0"/>
              </a:spcBef>
              <a:spcAft>
                <a:spcPts val="0"/>
              </a:spcAft>
              <a:buClr>
                <a:srgbClr val="000000"/>
              </a:buClr>
              <a:buSzPts val="2400"/>
              <a:buFont typeface="Avenir"/>
              <a:buNone/>
            </a:pPr>
            <a:r>
              <a:rPr b="1" i="0" lang="en-US" sz="3500" u="none" cap="none" strike="noStrike">
                <a:solidFill>
                  <a:srgbClr val="000000"/>
                </a:solidFill>
                <a:latin typeface="Avenir"/>
                <a:ea typeface="Avenir"/>
                <a:cs typeface="Avenir"/>
                <a:sym typeface="Avenir"/>
              </a:rPr>
              <a:t>Typical questions to ask the workshop participants:</a:t>
            </a:r>
            <a:endParaRPr sz="3500">
              <a:latin typeface="Avenir"/>
              <a:ea typeface="Avenir"/>
              <a:cs typeface="Avenir"/>
              <a:sym typeface="Avenir"/>
            </a:endParaRPr>
          </a:p>
          <a:p>
            <a:pPr indent="0" lvl="0" marL="0" marR="0" rtl="0" algn="l">
              <a:lnSpc>
                <a:spcPct val="100000"/>
              </a:lnSpc>
              <a:spcBef>
                <a:spcPts val="0"/>
              </a:spcBef>
              <a:spcAft>
                <a:spcPts val="0"/>
              </a:spcAft>
              <a:buClr>
                <a:srgbClr val="000000"/>
              </a:buClr>
              <a:buSzPts val="2200"/>
              <a:buFont typeface="Avenir"/>
              <a:buNone/>
            </a:pPr>
            <a:r>
              <a:t/>
            </a:r>
            <a:endParaRPr i="0" sz="35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2200"/>
              <a:buFont typeface="Avenir"/>
              <a:buNone/>
            </a:pPr>
            <a:r>
              <a:t/>
            </a:r>
            <a:endParaRPr i="0" sz="3500" u="none" cap="none" strike="noStrike">
              <a:solidFill>
                <a:srgbClr val="000000"/>
              </a:solidFill>
              <a:latin typeface="Avenir"/>
              <a:ea typeface="Avenir"/>
              <a:cs typeface="Avenir"/>
              <a:sym typeface="Avenir"/>
            </a:endParaRPr>
          </a:p>
          <a:p>
            <a:pPr indent="-412750" lvl="0" marL="342900" marR="0" rtl="0" algn="l">
              <a:lnSpc>
                <a:spcPct val="100000"/>
              </a:lnSpc>
              <a:spcBef>
                <a:spcPts val="0"/>
              </a:spcBef>
              <a:spcAft>
                <a:spcPts val="0"/>
              </a:spcAft>
              <a:buClr>
                <a:srgbClr val="000000"/>
              </a:buClr>
              <a:buSzPts val="3500"/>
              <a:buFont typeface="Avenir"/>
              <a:buAutoNum type="arabicPeriod"/>
            </a:pPr>
            <a:r>
              <a:rPr i="0" lang="en-US" sz="3500" u="none" cap="none" strike="noStrike">
                <a:solidFill>
                  <a:srgbClr val="000000"/>
                </a:solidFill>
                <a:latin typeface="Avenir"/>
                <a:ea typeface="Avenir"/>
                <a:cs typeface="Avenir"/>
                <a:sym typeface="Avenir"/>
              </a:rPr>
              <a:t>Do you need clarification for any of the issues?</a:t>
            </a:r>
            <a:endParaRPr sz="3500">
              <a:latin typeface="Avenir"/>
              <a:ea typeface="Avenir"/>
              <a:cs typeface="Avenir"/>
              <a:sym typeface="Avenir"/>
            </a:endParaRPr>
          </a:p>
          <a:p>
            <a:pPr indent="-190500" lvl="0" marL="342900" marR="0" rtl="0" algn="l">
              <a:lnSpc>
                <a:spcPct val="100000"/>
              </a:lnSpc>
              <a:spcBef>
                <a:spcPts val="0"/>
              </a:spcBef>
              <a:spcAft>
                <a:spcPts val="0"/>
              </a:spcAft>
              <a:buClr>
                <a:srgbClr val="000000"/>
              </a:buClr>
              <a:buSzPts val="2400"/>
              <a:buFont typeface="Helvetica Neue"/>
              <a:buNone/>
            </a:pPr>
            <a:r>
              <a:t/>
            </a:r>
            <a:endParaRPr i="0" sz="3500" u="none" cap="none" strike="noStrike">
              <a:solidFill>
                <a:srgbClr val="000000"/>
              </a:solidFill>
              <a:latin typeface="Avenir"/>
              <a:ea typeface="Avenir"/>
              <a:cs typeface="Avenir"/>
              <a:sym typeface="Avenir"/>
            </a:endParaRPr>
          </a:p>
          <a:p>
            <a:pPr indent="-412750" lvl="0" marL="342900" marR="0" rtl="0" algn="l">
              <a:lnSpc>
                <a:spcPct val="100000"/>
              </a:lnSpc>
              <a:spcBef>
                <a:spcPts val="0"/>
              </a:spcBef>
              <a:spcAft>
                <a:spcPts val="0"/>
              </a:spcAft>
              <a:buClr>
                <a:srgbClr val="000000"/>
              </a:buClr>
              <a:buSzPts val="3500"/>
              <a:buFont typeface="Avenir"/>
              <a:buAutoNum type="arabicPeriod"/>
            </a:pPr>
            <a:r>
              <a:rPr i="0" lang="en-US" sz="3500" u="none" cap="none" strike="noStrike">
                <a:solidFill>
                  <a:srgbClr val="000000"/>
                </a:solidFill>
                <a:latin typeface="Avenir"/>
                <a:ea typeface="Avenir"/>
                <a:cs typeface="Avenir"/>
                <a:sym typeface="Avenir"/>
              </a:rPr>
              <a:t>According to you is there any issue missing in the list? Why?</a:t>
            </a:r>
            <a:endParaRPr sz="3500">
              <a:latin typeface="Avenir"/>
              <a:ea typeface="Avenir"/>
              <a:cs typeface="Avenir"/>
              <a:sym typeface="Avenir"/>
            </a:endParaRPr>
          </a:p>
          <a:p>
            <a:pPr indent="-190500" lvl="0" marL="342900" marR="0" rtl="0" algn="l">
              <a:lnSpc>
                <a:spcPct val="100000"/>
              </a:lnSpc>
              <a:spcBef>
                <a:spcPts val="900"/>
              </a:spcBef>
              <a:spcAft>
                <a:spcPts val="0"/>
              </a:spcAft>
              <a:buClr>
                <a:srgbClr val="000000"/>
              </a:buClr>
              <a:buSzPts val="2400"/>
              <a:buFont typeface="Helvetica Neue"/>
              <a:buNone/>
            </a:pPr>
            <a:r>
              <a:t/>
            </a:r>
            <a:endParaRPr i="0" sz="3500" u="none" cap="none" strike="noStrike">
              <a:solidFill>
                <a:srgbClr val="000000"/>
              </a:solidFill>
              <a:latin typeface="Avenir"/>
              <a:ea typeface="Avenir"/>
              <a:cs typeface="Avenir"/>
              <a:sym typeface="Avenir"/>
            </a:endParaRPr>
          </a:p>
          <a:p>
            <a:pPr indent="-412750" lvl="0" marL="342900" marR="0" rtl="0" algn="l">
              <a:lnSpc>
                <a:spcPct val="100000"/>
              </a:lnSpc>
              <a:spcBef>
                <a:spcPts val="900"/>
              </a:spcBef>
              <a:spcAft>
                <a:spcPts val="0"/>
              </a:spcAft>
              <a:buClr>
                <a:srgbClr val="000000"/>
              </a:buClr>
              <a:buSzPts val="3500"/>
              <a:buFont typeface="Avenir"/>
              <a:buAutoNum type="arabicPeriod"/>
            </a:pPr>
            <a:r>
              <a:rPr i="0" lang="en-US" sz="3500" u="none" cap="none" strike="noStrike">
                <a:solidFill>
                  <a:srgbClr val="000000"/>
                </a:solidFill>
                <a:latin typeface="Avenir"/>
                <a:ea typeface="Avenir"/>
                <a:cs typeface="Avenir"/>
                <a:sym typeface="Avenir"/>
              </a:rPr>
              <a:t>Is there any issue that you are suprised to see in the list? Why?</a:t>
            </a:r>
            <a:endParaRPr sz="3500">
              <a:latin typeface="Avenir"/>
              <a:ea typeface="Avenir"/>
              <a:cs typeface="Avenir"/>
              <a:sym typeface="Avenir"/>
            </a:endParaRPr>
          </a:p>
          <a:p>
            <a:pPr indent="-190500" lvl="0" marL="342900" marR="0" rtl="0" algn="l">
              <a:lnSpc>
                <a:spcPct val="100000"/>
              </a:lnSpc>
              <a:spcBef>
                <a:spcPts val="900"/>
              </a:spcBef>
              <a:spcAft>
                <a:spcPts val="0"/>
              </a:spcAft>
              <a:buClr>
                <a:srgbClr val="000000"/>
              </a:buClr>
              <a:buSzPts val="2400"/>
              <a:buFont typeface="Helvetica Neue"/>
              <a:buNone/>
            </a:pPr>
            <a:r>
              <a:t/>
            </a:r>
            <a:endParaRPr i="0" sz="3500" u="none" cap="none" strike="noStrike">
              <a:solidFill>
                <a:srgbClr val="000000"/>
              </a:solidFill>
              <a:latin typeface="Avenir"/>
              <a:ea typeface="Avenir"/>
              <a:cs typeface="Avenir"/>
              <a:sym typeface="Avenir"/>
            </a:endParaRPr>
          </a:p>
          <a:p>
            <a:pPr indent="-190500" lvl="0" marL="342900" marR="0" rtl="0" algn="l">
              <a:lnSpc>
                <a:spcPct val="100000"/>
              </a:lnSpc>
              <a:spcBef>
                <a:spcPts val="900"/>
              </a:spcBef>
              <a:spcAft>
                <a:spcPts val="0"/>
              </a:spcAft>
              <a:buClr>
                <a:srgbClr val="000000"/>
              </a:buClr>
              <a:buSzPts val="2400"/>
              <a:buFont typeface="Helvetica Neue"/>
              <a:buNone/>
            </a:pPr>
            <a:r>
              <a:t/>
            </a:r>
            <a:endParaRPr i="0" sz="3500" u="none" cap="none" strike="noStrike">
              <a:solidFill>
                <a:srgbClr val="000000"/>
              </a:solidFill>
              <a:latin typeface="Avenir"/>
              <a:ea typeface="Avenir"/>
              <a:cs typeface="Avenir"/>
              <a:sym typeface="Avenir"/>
            </a:endParaRPr>
          </a:p>
          <a:p>
            <a:pPr indent="0" lvl="0" marL="0" marR="0" rtl="0" algn="l">
              <a:lnSpc>
                <a:spcPct val="100000"/>
              </a:lnSpc>
              <a:spcBef>
                <a:spcPts val="900"/>
              </a:spcBef>
              <a:spcAft>
                <a:spcPts val="0"/>
              </a:spcAft>
              <a:buClr>
                <a:srgbClr val="000000"/>
              </a:buClr>
              <a:buSzPts val="2400"/>
              <a:buFont typeface="Avenir"/>
              <a:buNone/>
            </a:pPr>
            <a:r>
              <a:t/>
            </a:r>
            <a:endParaRPr b="1" i="0" sz="3500" u="none" cap="none" strike="noStrike">
              <a:solidFill>
                <a:srgbClr val="000000"/>
              </a:solidFill>
              <a:latin typeface="Avenir"/>
              <a:ea typeface="Avenir"/>
              <a:cs typeface="Avenir"/>
              <a:sym typeface="Avenir"/>
            </a:endParaRPr>
          </a:p>
          <a:p>
            <a:pPr indent="-190500" lvl="0" marL="342900" marR="0" rtl="0" algn="l">
              <a:lnSpc>
                <a:spcPct val="100000"/>
              </a:lnSpc>
              <a:spcBef>
                <a:spcPts val="900"/>
              </a:spcBef>
              <a:spcAft>
                <a:spcPts val="0"/>
              </a:spcAft>
              <a:buClr>
                <a:srgbClr val="000000"/>
              </a:buClr>
              <a:buSzPts val="2400"/>
              <a:buFont typeface="Helvetica Neue"/>
              <a:buNone/>
            </a:pPr>
            <a:r>
              <a:t/>
            </a:r>
            <a:endParaRPr i="0" sz="3500" u="none" cap="none" strike="noStrike">
              <a:solidFill>
                <a:srgbClr val="000000"/>
              </a:solidFill>
              <a:latin typeface="Avenir"/>
              <a:ea typeface="Avenir"/>
              <a:cs typeface="Avenir"/>
              <a:sym typeface="Avenir"/>
            </a:endParaRPr>
          </a:p>
          <a:p>
            <a:pPr indent="-190500" lvl="0" marL="342900" marR="0" rtl="0" algn="l">
              <a:lnSpc>
                <a:spcPct val="100000"/>
              </a:lnSpc>
              <a:spcBef>
                <a:spcPts val="900"/>
              </a:spcBef>
              <a:spcAft>
                <a:spcPts val="900"/>
              </a:spcAft>
              <a:buClr>
                <a:srgbClr val="000000"/>
              </a:buClr>
              <a:buSzPts val="2400"/>
              <a:buFont typeface="Helvetica Neue"/>
              <a:buNone/>
            </a:pPr>
            <a:r>
              <a:t/>
            </a:r>
            <a:endParaRPr i="0" sz="3500" u="none" cap="none" strike="noStrike">
              <a:solidFill>
                <a:srgbClr val="000000"/>
              </a:solidFill>
              <a:latin typeface="Avenir"/>
              <a:ea typeface="Avenir"/>
              <a:cs typeface="Avenir"/>
              <a:sym typeface="Avenir"/>
            </a:endParaRPr>
          </a:p>
        </p:txBody>
      </p:sp>
      <p:sp>
        <p:nvSpPr>
          <p:cNvPr id="436" name="Google Shape;436;g6083778538_0_293"/>
          <p:cNvSpPr/>
          <p:nvPr/>
        </p:nvSpPr>
        <p:spPr>
          <a:xfrm>
            <a:off x="1943100" y="7991136"/>
            <a:ext cx="18970800" cy="4923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74369"/>
              </a:buClr>
              <a:buSzPts val="5400"/>
              <a:buFont typeface="Avenir"/>
              <a:buNone/>
            </a:pPr>
            <a:r>
              <a:rPr b="1" i="0" lang="en-US" sz="6000" u="none" cap="none" strike="noStrike">
                <a:solidFill>
                  <a:srgbClr val="C74369"/>
                </a:solidFill>
                <a:latin typeface="Montserrat"/>
                <a:ea typeface="Montserrat"/>
                <a:cs typeface="Montserrat"/>
                <a:sym typeface="Montserrat"/>
              </a:rPr>
              <a:t>To facilitate the discussion make sure to provide a readable list to the participants, including the definitions of the issues</a:t>
            </a:r>
            <a:endParaRPr b="1" i="0" sz="6000" u="none" cap="none" strike="noStrike">
              <a:solidFill>
                <a:srgbClr val="C74369"/>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Google Shape;441;g6083778538_0_300"/>
          <p:cNvSpPr txBox="1"/>
          <p:nvPr>
            <p:ph idx="1" type="body"/>
          </p:nvPr>
        </p:nvSpPr>
        <p:spPr>
          <a:xfrm>
            <a:off x="2448459" y="127353"/>
            <a:ext cx="19128300" cy="976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Montserrat"/>
              <a:buNone/>
            </a:pPr>
            <a:r>
              <a:rPr b="1" lang="en-US">
                <a:latin typeface="Montserrat"/>
                <a:ea typeface="Montserrat"/>
                <a:cs typeface="Montserrat"/>
                <a:sym typeface="Montserrat"/>
              </a:rPr>
              <a:t>Four templates to lead a workshop</a:t>
            </a:r>
            <a:endParaRPr/>
          </a:p>
        </p:txBody>
      </p:sp>
      <p:sp>
        <p:nvSpPr>
          <p:cNvPr id="442" name="Google Shape;442;g6083778538_0_300"/>
          <p:cNvSpPr/>
          <p:nvPr/>
        </p:nvSpPr>
        <p:spPr>
          <a:xfrm>
            <a:off x="4227750" y="7445090"/>
            <a:ext cx="15928500" cy="1322100"/>
          </a:xfrm>
          <a:prstGeom prst="roundRect">
            <a:avLst>
              <a:gd fmla="val 16667" name="adj"/>
            </a:avLst>
          </a:prstGeom>
          <a:solidFill>
            <a:srgbClr val="C74369"/>
          </a:solidFill>
          <a:ln>
            <a:noFill/>
          </a:ln>
          <a:effectLst>
            <a:outerShdw blurRad="88900" rotWithShape="0">
              <a:srgbClr val="000000">
                <a:alpha val="23920"/>
              </a:srgbClr>
            </a:outerShdw>
          </a:effectLst>
        </p:spPr>
        <p:txBody>
          <a:bodyPr anchorCtr="0" anchor="ctr" bIns="57350" lIns="57350" spcFirstLastPara="1" rIns="57350" wrap="square" tIns="57350">
            <a:noAutofit/>
          </a:bodyPr>
          <a:lstStyle/>
          <a:p>
            <a:pPr indent="0" lvl="0" marL="0" marR="0" rtl="0" algn="l">
              <a:lnSpc>
                <a:spcPct val="100000"/>
              </a:lnSpc>
              <a:spcBef>
                <a:spcPts val="0"/>
              </a:spcBef>
              <a:spcAft>
                <a:spcPts val="0"/>
              </a:spcAft>
              <a:buClr>
                <a:srgbClr val="FFFFFF"/>
              </a:buClr>
              <a:buSzPts val="2200"/>
              <a:buFont typeface="Avenir"/>
              <a:buNone/>
            </a:pPr>
            <a:r>
              <a:rPr b="0" i="0" lang="en-US" sz="3000" u="none" cap="none" strike="noStrike">
                <a:solidFill>
                  <a:srgbClr val="FFFFFF"/>
                </a:solidFill>
                <a:latin typeface="Avenir"/>
                <a:ea typeface="Avenir"/>
                <a:cs typeface="Avenir"/>
                <a:sym typeface="Avenir"/>
              </a:rPr>
              <a:t>Template #3 - Discussion on the External prioritization of issues</a:t>
            </a:r>
            <a:endParaRPr sz="3000"/>
          </a:p>
        </p:txBody>
      </p:sp>
      <p:sp>
        <p:nvSpPr>
          <p:cNvPr id="443" name="Google Shape;443;g6083778538_0_300"/>
          <p:cNvSpPr/>
          <p:nvPr/>
        </p:nvSpPr>
        <p:spPr>
          <a:xfrm>
            <a:off x="4227750" y="9358233"/>
            <a:ext cx="15928500" cy="1322100"/>
          </a:xfrm>
          <a:prstGeom prst="roundRect">
            <a:avLst>
              <a:gd fmla="val 16667" name="adj"/>
            </a:avLst>
          </a:prstGeom>
          <a:solidFill>
            <a:srgbClr val="0098A8"/>
          </a:solidFill>
          <a:ln cap="flat" cmpd="sng" w="25400">
            <a:solidFill>
              <a:srgbClr val="0098A8"/>
            </a:solidFill>
            <a:prstDash val="solid"/>
            <a:round/>
            <a:headEnd len="sm" w="sm" type="none"/>
            <a:tailEnd len="sm" w="sm" type="none"/>
          </a:ln>
          <a:effectLst>
            <a:outerShdw blurRad="88900" rotWithShape="0">
              <a:srgbClr val="000000">
                <a:alpha val="23920"/>
              </a:srgbClr>
            </a:outerShdw>
          </a:effectLst>
        </p:spPr>
        <p:txBody>
          <a:bodyPr anchorCtr="0" anchor="ctr" bIns="57350" lIns="57350" spcFirstLastPara="1" rIns="57350" wrap="square" tIns="57350">
            <a:noAutofit/>
          </a:bodyPr>
          <a:lstStyle/>
          <a:p>
            <a:pPr indent="0" lvl="0" marL="0" marR="0" rtl="0" algn="l">
              <a:lnSpc>
                <a:spcPct val="100000"/>
              </a:lnSpc>
              <a:spcBef>
                <a:spcPts val="0"/>
              </a:spcBef>
              <a:spcAft>
                <a:spcPts val="0"/>
              </a:spcAft>
              <a:buClr>
                <a:srgbClr val="FFFFFF"/>
              </a:buClr>
              <a:buSzPts val="2200"/>
              <a:buFont typeface="Avenir"/>
              <a:buNone/>
            </a:pPr>
            <a:r>
              <a:rPr b="0" i="0" lang="en-US" sz="3000" u="none" cap="none" strike="noStrike">
                <a:solidFill>
                  <a:srgbClr val="FFFFFF"/>
                </a:solidFill>
                <a:latin typeface="Avenir"/>
                <a:ea typeface="Avenir"/>
                <a:cs typeface="Avenir"/>
                <a:sym typeface="Avenir"/>
              </a:rPr>
              <a:t>Template #4 – Strategic prioritization of issues </a:t>
            </a:r>
            <a:endParaRPr sz="3000"/>
          </a:p>
        </p:txBody>
      </p:sp>
      <p:sp>
        <p:nvSpPr>
          <p:cNvPr id="444" name="Google Shape;444;g6083778538_0_300"/>
          <p:cNvSpPr/>
          <p:nvPr/>
        </p:nvSpPr>
        <p:spPr>
          <a:xfrm>
            <a:off x="4227750" y="3618800"/>
            <a:ext cx="15928500" cy="1322100"/>
          </a:xfrm>
          <a:prstGeom prst="roundRect">
            <a:avLst>
              <a:gd fmla="val 16667" name="adj"/>
            </a:avLst>
          </a:prstGeom>
          <a:solidFill>
            <a:srgbClr val="0098A8"/>
          </a:solidFill>
          <a:ln cap="flat" cmpd="sng" w="25400">
            <a:solidFill>
              <a:srgbClr val="0098A8"/>
            </a:solidFill>
            <a:prstDash val="solid"/>
            <a:round/>
            <a:headEnd len="sm" w="sm" type="none"/>
            <a:tailEnd len="sm" w="sm" type="none"/>
          </a:ln>
          <a:effectLst>
            <a:outerShdw blurRad="88900" rotWithShape="0">
              <a:srgbClr val="000000">
                <a:alpha val="23920"/>
              </a:srgbClr>
            </a:outerShdw>
          </a:effectLst>
        </p:spPr>
        <p:txBody>
          <a:bodyPr anchorCtr="0" anchor="ctr" bIns="57350" lIns="57350" spcFirstLastPara="1" rIns="57350" wrap="square" tIns="57350">
            <a:noAutofit/>
          </a:bodyPr>
          <a:lstStyle/>
          <a:p>
            <a:pPr indent="0" lvl="0" marL="0" marR="0" rtl="0" algn="l">
              <a:lnSpc>
                <a:spcPct val="100000"/>
              </a:lnSpc>
              <a:spcBef>
                <a:spcPts val="0"/>
              </a:spcBef>
              <a:spcAft>
                <a:spcPts val="0"/>
              </a:spcAft>
              <a:buClr>
                <a:srgbClr val="FFFFFF"/>
              </a:buClr>
              <a:buSzPts val="2200"/>
              <a:buFont typeface="Avenir"/>
              <a:buNone/>
            </a:pPr>
            <a:r>
              <a:rPr b="0" i="0" lang="en-US" sz="3000" u="none" cap="none" strike="noStrike">
                <a:solidFill>
                  <a:srgbClr val="FFFFFF"/>
                </a:solidFill>
                <a:latin typeface="Avenir"/>
                <a:ea typeface="Avenir"/>
                <a:cs typeface="Avenir"/>
                <a:sym typeface="Avenir"/>
              </a:rPr>
              <a:t>Template #1 - Context and presentation of the approach  </a:t>
            </a:r>
            <a:endParaRPr sz="3000"/>
          </a:p>
        </p:txBody>
      </p:sp>
      <p:sp>
        <p:nvSpPr>
          <p:cNvPr id="445" name="Google Shape;445;g6083778538_0_300"/>
          <p:cNvSpPr/>
          <p:nvPr/>
        </p:nvSpPr>
        <p:spPr>
          <a:xfrm>
            <a:off x="4227750" y="5531945"/>
            <a:ext cx="15928500" cy="1322100"/>
          </a:xfrm>
          <a:prstGeom prst="roundRect">
            <a:avLst>
              <a:gd fmla="val 16667" name="adj"/>
            </a:avLst>
          </a:prstGeom>
          <a:solidFill>
            <a:srgbClr val="0098A8"/>
          </a:solidFill>
          <a:ln cap="flat" cmpd="sng" w="25400">
            <a:solidFill>
              <a:srgbClr val="0098A8"/>
            </a:solidFill>
            <a:prstDash val="solid"/>
            <a:round/>
            <a:headEnd len="sm" w="sm" type="none"/>
            <a:tailEnd len="sm" w="sm" type="none"/>
          </a:ln>
          <a:effectLst>
            <a:outerShdw blurRad="88900" rotWithShape="0">
              <a:srgbClr val="000000">
                <a:alpha val="23920"/>
              </a:srgbClr>
            </a:outerShdw>
          </a:effectLst>
        </p:spPr>
        <p:txBody>
          <a:bodyPr anchorCtr="0" anchor="ctr" bIns="57350" lIns="57350" spcFirstLastPara="1" rIns="57350" wrap="square" tIns="57350">
            <a:noAutofit/>
          </a:bodyPr>
          <a:lstStyle/>
          <a:p>
            <a:pPr indent="0" lvl="0" marL="0" marR="0" rtl="0" algn="l">
              <a:lnSpc>
                <a:spcPct val="100000"/>
              </a:lnSpc>
              <a:spcBef>
                <a:spcPts val="0"/>
              </a:spcBef>
              <a:spcAft>
                <a:spcPts val="0"/>
              </a:spcAft>
              <a:buClr>
                <a:srgbClr val="FFFFFF"/>
              </a:buClr>
              <a:buSzPts val="2200"/>
              <a:buFont typeface="Avenir"/>
              <a:buNone/>
            </a:pPr>
            <a:r>
              <a:rPr b="0" i="0" lang="en-US" sz="3000" u="none" cap="none" strike="noStrike">
                <a:solidFill>
                  <a:srgbClr val="FFFFFF"/>
                </a:solidFill>
                <a:latin typeface="Avenir"/>
                <a:ea typeface="Avenir"/>
                <a:cs typeface="Avenir"/>
                <a:sym typeface="Avenir"/>
              </a:rPr>
              <a:t>Template #2 - Critical review of the first list of issues</a:t>
            </a:r>
            <a:endParaRPr sz="3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Google Shape;450;g6083778538_0_309"/>
          <p:cNvSpPr txBox="1"/>
          <p:nvPr>
            <p:ph idx="1" type="body"/>
          </p:nvPr>
        </p:nvSpPr>
        <p:spPr>
          <a:xfrm>
            <a:off x="2448459" y="127353"/>
            <a:ext cx="19128300" cy="976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Montserrat"/>
              <a:buNone/>
            </a:pPr>
            <a:r>
              <a:rPr b="1" lang="en-US">
                <a:latin typeface="Montserrat"/>
                <a:ea typeface="Montserrat"/>
                <a:cs typeface="Montserrat"/>
                <a:sym typeface="Montserrat"/>
              </a:rPr>
              <a:t>Discussion on the External prioritization of issues</a:t>
            </a:r>
            <a:endParaRPr b="1"/>
          </a:p>
        </p:txBody>
      </p:sp>
      <p:pic>
        <p:nvPicPr>
          <p:cNvPr id="451" name="Google Shape;451;g6083778538_0_309"/>
          <p:cNvPicPr preferRelativeResize="0"/>
          <p:nvPr/>
        </p:nvPicPr>
        <p:blipFill rotWithShape="1">
          <a:blip r:embed="rId3">
            <a:alphaModFix/>
          </a:blip>
          <a:srcRect b="2019" l="733" r="82853" t="6169"/>
          <a:stretch/>
        </p:blipFill>
        <p:spPr>
          <a:xfrm>
            <a:off x="5192275" y="1281650"/>
            <a:ext cx="5299466" cy="12159123"/>
          </a:xfrm>
          <a:prstGeom prst="rect">
            <a:avLst/>
          </a:prstGeom>
          <a:noFill/>
          <a:ln>
            <a:noFill/>
          </a:ln>
        </p:spPr>
      </p:pic>
      <p:sp>
        <p:nvSpPr>
          <p:cNvPr id="452" name="Google Shape;452;g6083778538_0_309"/>
          <p:cNvSpPr/>
          <p:nvPr/>
        </p:nvSpPr>
        <p:spPr>
          <a:xfrm>
            <a:off x="10491742" y="4488372"/>
            <a:ext cx="8568600" cy="5642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74369"/>
              </a:buClr>
              <a:buSzPts val="5400"/>
              <a:buFont typeface="Avenir"/>
              <a:buNone/>
            </a:pPr>
            <a:r>
              <a:rPr b="1" i="0" lang="en-US" sz="5400" u="none" cap="none" strike="noStrike">
                <a:solidFill>
                  <a:srgbClr val="C74369"/>
                </a:solidFill>
                <a:latin typeface="Montserrat"/>
                <a:ea typeface="Montserrat"/>
                <a:cs typeface="Montserrat"/>
                <a:sym typeface="Montserrat"/>
              </a:rPr>
              <a:t>Show the external ranking as produced by the module</a:t>
            </a:r>
            <a:endParaRPr>
              <a:latin typeface="Montserrat"/>
              <a:ea typeface="Montserrat"/>
              <a:cs typeface="Montserrat"/>
              <a:sym typeface="Montserr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6" name="Shape 456"/>
        <p:cNvGrpSpPr/>
        <p:nvPr/>
      </p:nvGrpSpPr>
      <p:grpSpPr>
        <a:xfrm>
          <a:off x="0" y="0"/>
          <a:ext cx="0" cy="0"/>
          <a:chOff x="0" y="0"/>
          <a:chExt cx="0" cy="0"/>
        </a:xfrm>
      </p:grpSpPr>
      <p:sp>
        <p:nvSpPr>
          <p:cNvPr id="457" name="Google Shape;457;g6083778538_0_316"/>
          <p:cNvSpPr txBox="1"/>
          <p:nvPr>
            <p:ph idx="1" type="body"/>
          </p:nvPr>
        </p:nvSpPr>
        <p:spPr>
          <a:xfrm>
            <a:off x="2448459" y="127353"/>
            <a:ext cx="19128300" cy="976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Montserrat"/>
              <a:buNone/>
            </a:pPr>
            <a:r>
              <a:rPr b="1" lang="en-US">
                <a:latin typeface="Montserrat"/>
                <a:ea typeface="Montserrat"/>
                <a:cs typeface="Montserrat"/>
                <a:sym typeface="Montserrat"/>
              </a:rPr>
              <a:t>Discussion on the External prioritization of issues</a:t>
            </a:r>
            <a:endParaRPr b="1"/>
          </a:p>
        </p:txBody>
      </p:sp>
      <p:sp>
        <p:nvSpPr>
          <p:cNvPr id="458" name="Google Shape;458;g6083778538_0_316"/>
          <p:cNvSpPr txBox="1"/>
          <p:nvPr/>
        </p:nvSpPr>
        <p:spPr>
          <a:xfrm>
            <a:off x="2106146" y="2862307"/>
            <a:ext cx="20171700" cy="10282800"/>
          </a:xfrm>
          <a:prstGeom prst="rect">
            <a:avLst/>
          </a:prstGeom>
          <a:noFill/>
          <a:ln>
            <a:noFill/>
          </a:ln>
        </p:spPr>
        <p:txBody>
          <a:bodyPr anchorCtr="0" anchor="t" bIns="63725" lIns="63725" spcFirstLastPara="1" rIns="63725" wrap="square" tIns="63725">
            <a:noAutofit/>
          </a:bodyPr>
          <a:lstStyle/>
          <a:p>
            <a:pPr indent="0" lvl="0" marL="0" marR="0" rtl="0" algn="l">
              <a:lnSpc>
                <a:spcPct val="100000"/>
              </a:lnSpc>
              <a:spcBef>
                <a:spcPts val="0"/>
              </a:spcBef>
              <a:spcAft>
                <a:spcPts val="0"/>
              </a:spcAft>
              <a:buClr>
                <a:srgbClr val="000000"/>
              </a:buClr>
              <a:buSzPts val="2400"/>
              <a:buFont typeface="Avenir"/>
              <a:buNone/>
            </a:pPr>
            <a:r>
              <a:rPr b="1" i="0" lang="en-US" sz="3500" u="none" cap="none" strike="noStrike">
                <a:solidFill>
                  <a:srgbClr val="000000"/>
                </a:solidFill>
                <a:latin typeface="Avenir"/>
                <a:ea typeface="Avenir"/>
                <a:cs typeface="Avenir"/>
                <a:sym typeface="Avenir"/>
              </a:rPr>
              <a:t>Typical questions to ask the workshop participants:</a:t>
            </a:r>
            <a:endParaRPr sz="3500">
              <a:latin typeface="Avenir"/>
              <a:ea typeface="Avenir"/>
              <a:cs typeface="Avenir"/>
              <a:sym typeface="Avenir"/>
            </a:endParaRPr>
          </a:p>
          <a:p>
            <a:pPr indent="0" lvl="0" marL="0" marR="0" rtl="0" algn="l">
              <a:lnSpc>
                <a:spcPct val="100000"/>
              </a:lnSpc>
              <a:spcBef>
                <a:spcPts val="0"/>
              </a:spcBef>
              <a:spcAft>
                <a:spcPts val="0"/>
              </a:spcAft>
              <a:buClr>
                <a:srgbClr val="000000"/>
              </a:buClr>
              <a:buSzPts val="2200"/>
              <a:buFont typeface="Avenir"/>
              <a:buNone/>
            </a:pPr>
            <a:r>
              <a:t/>
            </a:r>
            <a:endParaRPr i="0" sz="35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2200"/>
              <a:buFont typeface="Avenir"/>
              <a:buNone/>
            </a:pPr>
            <a:r>
              <a:t/>
            </a:r>
            <a:endParaRPr i="0" sz="35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2400"/>
              <a:buFont typeface="Avenir"/>
              <a:buNone/>
            </a:pPr>
            <a:r>
              <a:rPr i="0" lang="en-US" sz="3500" u="none" cap="none" strike="noStrike">
                <a:solidFill>
                  <a:srgbClr val="000000"/>
                </a:solidFill>
                <a:latin typeface="Avenir"/>
                <a:ea typeface="Avenir"/>
                <a:cs typeface="Avenir"/>
                <a:sym typeface="Avenir"/>
              </a:rPr>
              <a:t>Comment the assessment of importance to the stakeholders based on Datamaran’s source (External axis) – given your understanding of the issues and external expectations:</a:t>
            </a:r>
            <a:endParaRPr sz="3500">
              <a:latin typeface="Avenir"/>
              <a:ea typeface="Avenir"/>
              <a:cs typeface="Avenir"/>
              <a:sym typeface="Avenir"/>
            </a:endParaRPr>
          </a:p>
          <a:p>
            <a:pPr indent="0" lvl="0" marL="0" marR="0" rtl="0" algn="l">
              <a:lnSpc>
                <a:spcPct val="100000"/>
              </a:lnSpc>
              <a:spcBef>
                <a:spcPts val="0"/>
              </a:spcBef>
              <a:spcAft>
                <a:spcPts val="0"/>
              </a:spcAft>
              <a:buClr>
                <a:srgbClr val="000000"/>
              </a:buClr>
              <a:buSzPts val="2400"/>
              <a:buFont typeface="Avenir"/>
              <a:buNone/>
            </a:pPr>
            <a:r>
              <a:rPr i="0" lang="en-US" sz="3500" u="none" cap="none" strike="noStrike">
                <a:solidFill>
                  <a:srgbClr val="000000"/>
                </a:solidFill>
                <a:latin typeface="Avenir"/>
                <a:ea typeface="Avenir"/>
                <a:cs typeface="Avenir"/>
                <a:sym typeface="Avenir"/>
              </a:rPr>
              <a:t> </a:t>
            </a:r>
            <a:endParaRPr sz="3500">
              <a:latin typeface="Avenir"/>
              <a:ea typeface="Avenir"/>
              <a:cs typeface="Avenir"/>
              <a:sym typeface="Avenir"/>
            </a:endParaRPr>
          </a:p>
          <a:p>
            <a:pPr indent="-785812" lvl="1" marL="1706562" marR="0" rtl="0" algn="l">
              <a:lnSpc>
                <a:spcPct val="100000"/>
              </a:lnSpc>
              <a:spcBef>
                <a:spcPts val="0"/>
              </a:spcBef>
              <a:spcAft>
                <a:spcPts val="0"/>
              </a:spcAft>
              <a:buClr>
                <a:srgbClr val="000000"/>
              </a:buClr>
              <a:buSzPts val="3500"/>
              <a:buFont typeface="Avenir"/>
              <a:buAutoNum type="arabicPeriod"/>
            </a:pPr>
            <a:r>
              <a:rPr i="0" lang="en-US" sz="3500" u="none" cap="none" strike="noStrike">
                <a:solidFill>
                  <a:srgbClr val="000000"/>
                </a:solidFill>
                <a:latin typeface="Avenir"/>
                <a:ea typeface="Avenir"/>
                <a:cs typeface="Avenir"/>
                <a:sym typeface="Avenir"/>
              </a:rPr>
              <a:t>Individually: Review the ranking and identify the issues that you think should be ranked lower or higher </a:t>
            </a:r>
            <a:endParaRPr sz="3500">
              <a:latin typeface="Avenir"/>
              <a:ea typeface="Avenir"/>
              <a:cs typeface="Avenir"/>
              <a:sym typeface="Avenir"/>
            </a:endParaRPr>
          </a:p>
          <a:p>
            <a:pPr indent="-563562" lvl="1" marL="1706562" marR="0" rtl="0" algn="l">
              <a:lnSpc>
                <a:spcPct val="100000"/>
              </a:lnSpc>
              <a:spcBef>
                <a:spcPts val="0"/>
              </a:spcBef>
              <a:spcAft>
                <a:spcPts val="0"/>
              </a:spcAft>
              <a:buClr>
                <a:srgbClr val="000000"/>
              </a:buClr>
              <a:buSzPts val="2400"/>
              <a:buFont typeface="Helvetica Neue"/>
              <a:buNone/>
            </a:pPr>
            <a:r>
              <a:t/>
            </a:r>
            <a:endParaRPr i="0" sz="3500" u="none" cap="none" strike="noStrike">
              <a:solidFill>
                <a:srgbClr val="000000"/>
              </a:solidFill>
              <a:latin typeface="Avenir"/>
              <a:ea typeface="Avenir"/>
              <a:cs typeface="Avenir"/>
              <a:sym typeface="Avenir"/>
            </a:endParaRPr>
          </a:p>
          <a:p>
            <a:pPr indent="-785812" lvl="1" marL="1706562" marR="0" rtl="0" algn="l">
              <a:lnSpc>
                <a:spcPct val="100000"/>
              </a:lnSpc>
              <a:spcBef>
                <a:spcPts val="0"/>
              </a:spcBef>
              <a:spcAft>
                <a:spcPts val="0"/>
              </a:spcAft>
              <a:buClr>
                <a:srgbClr val="000000"/>
              </a:buClr>
              <a:buSzPts val="3500"/>
              <a:buFont typeface="Avenir"/>
              <a:buAutoNum type="arabicPeriod"/>
            </a:pPr>
            <a:r>
              <a:rPr i="0" lang="en-US" sz="3500" u="none" cap="none" strike="noStrike">
                <a:solidFill>
                  <a:srgbClr val="000000"/>
                </a:solidFill>
                <a:latin typeface="Avenir"/>
                <a:ea typeface="Avenir"/>
                <a:cs typeface="Avenir"/>
                <a:sym typeface="Avenir"/>
              </a:rPr>
              <a:t>In group: Share the identified issues with other participants, explain the reasons why they are more or less important from an external point of view. Other participants react.  </a:t>
            </a:r>
            <a:endParaRPr sz="3500">
              <a:latin typeface="Avenir"/>
              <a:ea typeface="Avenir"/>
              <a:cs typeface="Avenir"/>
              <a:sym typeface="Avenir"/>
            </a:endParaRPr>
          </a:p>
          <a:p>
            <a:pPr indent="-563562" lvl="1" marL="1706562" marR="0" rtl="0" algn="l">
              <a:lnSpc>
                <a:spcPct val="100000"/>
              </a:lnSpc>
              <a:spcBef>
                <a:spcPts val="0"/>
              </a:spcBef>
              <a:spcAft>
                <a:spcPts val="0"/>
              </a:spcAft>
              <a:buClr>
                <a:srgbClr val="000000"/>
              </a:buClr>
              <a:buSzPts val="2400"/>
              <a:buFont typeface="Helvetica Neue"/>
              <a:buNone/>
            </a:pPr>
            <a:r>
              <a:t/>
            </a:r>
            <a:endParaRPr i="0" sz="3500" u="none" cap="none" strike="noStrike">
              <a:solidFill>
                <a:srgbClr val="000000"/>
              </a:solidFill>
              <a:latin typeface="Avenir"/>
              <a:ea typeface="Avenir"/>
              <a:cs typeface="Avenir"/>
              <a:sym typeface="Avenir"/>
            </a:endParaRPr>
          </a:p>
          <a:p>
            <a:pPr indent="-785812" lvl="1" marL="1706562" marR="0" rtl="0" algn="l">
              <a:lnSpc>
                <a:spcPct val="100000"/>
              </a:lnSpc>
              <a:spcBef>
                <a:spcPts val="0"/>
              </a:spcBef>
              <a:spcAft>
                <a:spcPts val="0"/>
              </a:spcAft>
              <a:buClr>
                <a:srgbClr val="000000"/>
              </a:buClr>
              <a:buSzPts val="3500"/>
              <a:buFont typeface="Avenir"/>
              <a:buAutoNum type="arabicPeriod"/>
            </a:pPr>
            <a:r>
              <a:rPr i="0" lang="en-US" sz="3500" u="none" cap="none" strike="noStrike">
                <a:solidFill>
                  <a:srgbClr val="000000"/>
                </a:solidFill>
                <a:latin typeface="Avenir"/>
                <a:ea typeface="Avenir"/>
                <a:cs typeface="Avenir"/>
                <a:sym typeface="Avenir"/>
              </a:rPr>
              <a:t>Conclusion: Short-list the issues on which there is a consensus that the ranking should be fine-tuned and the additional sources of information to take into account. </a:t>
            </a:r>
            <a:endParaRPr sz="3500">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
          <p:cNvSpPr txBox="1"/>
          <p:nvPr>
            <p:ph idx="1" type="body"/>
          </p:nvPr>
        </p:nvSpPr>
        <p:spPr>
          <a:xfrm>
            <a:off x="2448459" y="127353"/>
            <a:ext cx="19128300" cy="976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Montserrat"/>
              <a:buNone/>
            </a:pPr>
            <a:r>
              <a:rPr b="1" lang="en-US">
                <a:latin typeface="Montserrat"/>
                <a:ea typeface="Montserrat"/>
                <a:cs typeface="Montserrat"/>
                <a:sym typeface="Montserrat"/>
              </a:rPr>
              <a:t>Table of content</a:t>
            </a:r>
            <a:endParaRPr/>
          </a:p>
        </p:txBody>
      </p:sp>
      <p:sp>
        <p:nvSpPr>
          <p:cNvPr id="112" name="Google Shape;112;p2"/>
          <p:cNvSpPr/>
          <p:nvPr/>
        </p:nvSpPr>
        <p:spPr>
          <a:xfrm>
            <a:off x="3494546" y="7760261"/>
            <a:ext cx="17036100" cy="1046100"/>
          </a:xfrm>
          <a:prstGeom prst="roundRect">
            <a:avLst>
              <a:gd fmla="val 16667" name="adj"/>
            </a:avLst>
          </a:prstGeom>
          <a:solidFill>
            <a:srgbClr val="0098A8"/>
          </a:solidFill>
          <a:ln cap="flat" cmpd="sng" w="25400">
            <a:solidFill>
              <a:srgbClr val="0098A8"/>
            </a:solidFill>
            <a:prstDash val="solid"/>
            <a:round/>
            <a:headEnd len="sm" w="sm" type="none"/>
            <a:tailEnd len="sm" w="sm" type="none"/>
          </a:ln>
          <a:effectLst>
            <a:outerShdw blurRad="88900" rotWithShape="0">
              <a:srgbClr val="000000">
                <a:alpha val="23920"/>
              </a:srgbClr>
            </a:outerShdw>
          </a:effectLst>
        </p:spPr>
        <p:txBody>
          <a:bodyPr anchorCtr="0" anchor="ctr" bIns="57350" lIns="57350" spcFirstLastPara="1" rIns="57350" wrap="square" tIns="57350">
            <a:noAutofit/>
          </a:bodyPr>
          <a:lstStyle/>
          <a:p>
            <a:pPr indent="0" lvl="0" marL="0" marR="0" rtl="0" algn="l">
              <a:lnSpc>
                <a:spcPct val="100000"/>
              </a:lnSpc>
              <a:spcBef>
                <a:spcPts val="0"/>
              </a:spcBef>
              <a:spcAft>
                <a:spcPts val="0"/>
              </a:spcAft>
              <a:buClr>
                <a:srgbClr val="FFFFFF"/>
              </a:buClr>
              <a:buSzPts val="2200"/>
              <a:buFont typeface="Avenir"/>
              <a:buNone/>
            </a:pPr>
            <a:r>
              <a:rPr b="0" i="0" lang="en-US" sz="3000" u="none" cap="none" strike="noStrike">
                <a:solidFill>
                  <a:srgbClr val="FFFFFF"/>
                </a:solidFill>
                <a:latin typeface="Avenir"/>
                <a:ea typeface="Avenir"/>
                <a:cs typeface="Avenir"/>
                <a:sym typeface="Avenir"/>
              </a:rPr>
              <a:t>Template #3 - Discussion on the External prioritization of issues</a:t>
            </a:r>
            <a:endParaRPr sz="3000"/>
          </a:p>
        </p:txBody>
      </p:sp>
      <p:sp>
        <p:nvSpPr>
          <p:cNvPr id="113" name="Google Shape;113;p2"/>
          <p:cNvSpPr/>
          <p:nvPr/>
        </p:nvSpPr>
        <p:spPr>
          <a:xfrm>
            <a:off x="3494546" y="9345959"/>
            <a:ext cx="17036100" cy="1046100"/>
          </a:xfrm>
          <a:prstGeom prst="roundRect">
            <a:avLst>
              <a:gd fmla="val 16667" name="adj"/>
            </a:avLst>
          </a:prstGeom>
          <a:solidFill>
            <a:srgbClr val="0098A8"/>
          </a:solidFill>
          <a:ln cap="flat" cmpd="sng" w="25400">
            <a:solidFill>
              <a:srgbClr val="0098A8"/>
            </a:solidFill>
            <a:prstDash val="solid"/>
            <a:round/>
            <a:headEnd len="sm" w="sm" type="none"/>
            <a:tailEnd len="sm" w="sm" type="none"/>
          </a:ln>
          <a:effectLst>
            <a:outerShdw blurRad="88900" rotWithShape="0">
              <a:srgbClr val="000000">
                <a:alpha val="23920"/>
              </a:srgbClr>
            </a:outerShdw>
          </a:effectLst>
        </p:spPr>
        <p:txBody>
          <a:bodyPr anchorCtr="0" anchor="ctr" bIns="57350" lIns="57350" spcFirstLastPara="1" rIns="57350" wrap="square" tIns="57350">
            <a:noAutofit/>
          </a:bodyPr>
          <a:lstStyle/>
          <a:p>
            <a:pPr indent="0" lvl="0" marL="0" marR="0" rtl="0" algn="l">
              <a:lnSpc>
                <a:spcPct val="100000"/>
              </a:lnSpc>
              <a:spcBef>
                <a:spcPts val="0"/>
              </a:spcBef>
              <a:spcAft>
                <a:spcPts val="0"/>
              </a:spcAft>
              <a:buClr>
                <a:srgbClr val="FFFFFF"/>
              </a:buClr>
              <a:buSzPts val="2200"/>
              <a:buFont typeface="Avenir"/>
              <a:buNone/>
            </a:pPr>
            <a:r>
              <a:rPr b="0" i="0" lang="en-US" sz="3000" u="none" cap="none" strike="noStrike">
                <a:solidFill>
                  <a:srgbClr val="FFFFFF"/>
                </a:solidFill>
                <a:latin typeface="Avenir"/>
                <a:ea typeface="Avenir"/>
                <a:cs typeface="Avenir"/>
                <a:sym typeface="Avenir"/>
              </a:rPr>
              <a:t>Template #4 – Strategic prioritization of issues </a:t>
            </a:r>
            <a:endParaRPr sz="3000"/>
          </a:p>
        </p:txBody>
      </p:sp>
      <p:sp>
        <p:nvSpPr>
          <p:cNvPr id="114" name="Google Shape;114;p2"/>
          <p:cNvSpPr/>
          <p:nvPr/>
        </p:nvSpPr>
        <p:spPr>
          <a:xfrm>
            <a:off x="3494546" y="4803782"/>
            <a:ext cx="17036100" cy="1046100"/>
          </a:xfrm>
          <a:prstGeom prst="roundRect">
            <a:avLst>
              <a:gd fmla="val 16667" name="adj"/>
            </a:avLst>
          </a:prstGeom>
          <a:solidFill>
            <a:srgbClr val="0098A8"/>
          </a:solidFill>
          <a:ln cap="flat" cmpd="sng" w="25400">
            <a:solidFill>
              <a:srgbClr val="0098A8"/>
            </a:solidFill>
            <a:prstDash val="solid"/>
            <a:round/>
            <a:headEnd len="sm" w="sm" type="none"/>
            <a:tailEnd len="sm" w="sm" type="none"/>
          </a:ln>
          <a:effectLst>
            <a:outerShdw blurRad="88900" rotWithShape="0">
              <a:srgbClr val="000000">
                <a:alpha val="23920"/>
              </a:srgbClr>
            </a:outerShdw>
          </a:effectLst>
        </p:spPr>
        <p:txBody>
          <a:bodyPr anchorCtr="0" anchor="ctr" bIns="57350" lIns="57350" spcFirstLastPara="1" rIns="57350" wrap="square" tIns="57350">
            <a:noAutofit/>
          </a:bodyPr>
          <a:lstStyle/>
          <a:p>
            <a:pPr indent="0" lvl="0" marL="0" marR="0" rtl="0" algn="l">
              <a:lnSpc>
                <a:spcPct val="100000"/>
              </a:lnSpc>
              <a:spcBef>
                <a:spcPts val="0"/>
              </a:spcBef>
              <a:spcAft>
                <a:spcPts val="0"/>
              </a:spcAft>
              <a:buClr>
                <a:srgbClr val="FFFFFF"/>
              </a:buClr>
              <a:buSzPts val="2200"/>
              <a:buFont typeface="Avenir"/>
              <a:buNone/>
            </a:pPr>
            <a:r>
              <a:rPr b="0" i="0" lang="en-US" sz="3000" u="none" cap="none" strike="noStrike">
                <a:solidFill>
                  <a:srgbClr val="FFFFFF"/>
                </a:solidFill>
                <a:latin typeface="Avenir"/>
                <a:ea typeface="Avenir"/>
                <a:cs typeface="Avenir"/>
                <a:sym typeface="Avenir"/>
              </a:rPr>
              <a:t>Template #1 - Context and presentation of the approach  </a:t>
            </a:r>
            <a:endParaRPr sz="3000"/>
          </a:p>
        </p:txBody>
      </p:sp>
      <p:sp>
        <p:nvSpPr>
          <p:cNvPr id="115" name="Google Shape;115;p2"/>
          <p:cNvSpPr/>
          <p:nvPr/>
        </p:nvSpPr>
        <p:spPr>
          <a:xfrm>
            <a:off x="3494543" y="3323942"/>
            <a:ext cx="17036100" cy="1046100"/>
          </a:xfrm>
          <a:prstGeom prst="roundRect">
            <a:avLst>
              <a:gd fmla="val 16667" name="adj"/>
            </a:avLst>
          </a:prstGeom>
          <a:solidFill>
            <a:srgbClr val="0098A8"/>
          </a:solidFill>
          <a:ln cap="flat" cmpd="sng" w="25400">
            <a:solidFill>
              <a:srgbClr val="0098A8"/>
            </a:solidFill>
            <a:prstDash val="solid"/>
            <a:round/>
            <a:headEnd len="sm" w="sm" type="none"/>
            <a:tailEnd len="sm" w="sm" type="none"/>
          </a:ln>
          <a:effectLst>
            <a:outerShdw blurRad="88900" rotWithShape="0">
              <a:srgbClr val="000000">
                <a:alpha val="23920"/>
              </a:srgbClr>
            </a:outerShdw>
          </a:effectLst>
        </p:spPr>
        <p:txBody>
          <a:bodyPr anchorCtr="0" anchor="ctr" bIns="57350" lIns="57350" spcFirstLastPara="1" rIns="57350" wrap="square" tIns="57350">
            <a:noAutofit/>
          </a:bodyPr>
          <a:lstStyle/>
          <a:p>
            <a:pPr indent="0" lvl="0" marL="0" marR="0" rtl="0" algn="l">
              <a:lnSpc>
                <a:spcPct val="100000"/>
              </a:lnSpc>
              <a:spcBef>
                <a:spcPts val="0"/>
              </a:spcBef>
              <a:spcAft>
                <a:spcPts val="0"/>
              </a:spcAft>
              <a:buClr>
                <a:srgbClr val="FFFFFF"/>
              </a:buClr>
              <a:buSzPts val="2200"/>
              <a:buFont typeface="Avenir"/>
              <a:buNone/>
            </a:pPr>
            <a:r>
              <a:rPr i="0" lang="en-US" sz="3000" u="none" cap="none" strike="noStrike">
                <a:solidFill>
                  <a:srgbClr val="FFFFFF"/>
                </a:solidFill>
                <a:latin typeface="Avenir"/>
                <a:ea typeface="Avenir"/>
                <a:cs typeface="Avenir"/>
                <a:sym typeface="Avenir"/>
              </a:rPr>
              <a:t>Typical agenda</a:t>
            </a:r>
            <a:endParaRPr sz="3000">
              <a:latin typeface="Avenir"/>
              <a:ea typeface="Avenir"/>
              <a:cs typeface="Avenir"/>
              <a:sym typeface="Avenir"/>
            </a:endParaRPr>
          </a:p>
        </p:txBody>
      </p:sp>
      <p:sp>
        <p:nvSpPr>
          <p:cNvPr id="116" name="Google Shape;116;p2"/>
          <p:cNvSpPr/>
          <p:nvPr/>
        </p:nvSpPr>
        <p:spPr>
          <a:xfrm>
            <a:off x="3494546" y="6354082"/>
            <a:ext cx="17036100" cy="1046100"/>
          </a:xfrm>
          <a:prstGeom prst="roundRect">
            <a:avLst>
              <a:gd fmla="val 16667" name="adj"/>
            </a:avLst>
          </a:prstGeom>
          <a:solidFill>
            <a:srgbClr val="0098A8"/>
          </a:solidFill>
          <a:ln cap="flat" cmpd="sng" w="25400">
            <a:solidFill>
              <a:srgbClr val="0098A8"/>
            </a:solidFill>
            <a:prstDash val="solid"/>
            <a:round/>
            <a:headEnd len="sm" w="sm" type="none"/>
            <a:tailEnd len="sm" w="sm" type="none"/>
          </a:ln>
          <a:effectLst>
            <a:outerShdw blurRad="88900" rotWithShape="0">
              <a:srgbClr val="000000">
                <a:alpha val="23920"/>
              </a:srgbClr>
            </a:outerShdw>
          </a:effectLst>
        </p:spPr>
        <p:txBody>
          <a:bodyPr anchorCtr="0" anchor="ctr" bIns="57350" lIns="57350" spcFirstLastPara="1" rIns="57350" wrap="square" tIns="57350">
            <a:noAutofit/>
          </a:bodyPr>
          <a:lstStyle/>
          <a:p>
            <a:pPr indent="0" lvl="0" marL="0" marR="0" rtl="0" algn="l">
              <a:lnSpc>
                <a:spcPct val="100000"/>
              </a:lnSpc>
              <a:spcBef>
                <a:spcPts val="0"/>
              </a:spcBef>
              <a:spcAft>
                <a:spcPts val="0"/>
              </a:spcAft>
              <a:buClr>
                <a:srgbClr val="FFFFFF"/>
              </a:buClr>
              <a:buSzPts val="2200"/>
              <a:buFont typeface="Avenir"/>
              <a:buNone/>
            </a:pPr>
            <a:r>
              <a:rPr b="0" i="0" lang="en-US" sz="3000" u="none" cap="none" strike="noStrike">
                <a:solidFill>
                  <a:srgbClr val="FFFFFF"/>
                </a:solidFill>
                <a:latin typeface="Avenir"/>
                <a:ea typeface="Avenir"/>
                <a:cs typeface="Avenir"/>
                <a:sym typeface="Avenir"/>
              </a:rPr>
              <a:t>Template #2 - Critical review of the first list of issues</a:t>
            </a:r>
            <a:endParaRPr sz="3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sp>
        <p:nvSpPr>
          <p:cNvPr id="463" name="Google Shape;463;g6083778538_0_322"/>
          <p:cNvSpPr txBox="1"/>
          <p:nvPr>
            <p:ph idx="1" type="body"/>
          </p:nvPr>
        </p:nvSpPr>
        <p:spPr>
          <a:xfrm>
            <a:off x="2448459" y="127353"/>
            <a:ext cx="19128300" cy="976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Montserrat"/>
              <a:buNone/>
            </a:pPr>
            <a:r>
              <a:rPr b="1" lang="en-US">
                <a:latin typeface="Montserrat"/>
                <a:ea typeface="Montserrat"/>
                <a:cs typeface="Montserrat"/>
                <a:sym typeface="Montserrat"/>
              </a:rPr>
              <a:t>Four templates to lead a workshop</a:t>
            </a:r>
            <a:endParaRPr b="1"/>
          </a:p>
        </p:txBody>
      </p:sp>
      <p:sp>
        <p:nvSpPr>
          <p:cNvPr id="464" name="Google Shape;464;g6083778538_0_322"/>
          <p:cNvSpPr/>
          <p:nvPr/>
        </p:nvSpPr>
        <p:spPr>
          <a:xfrm>
            <a:off x="3871199" y="7330012"/>
            <a:ext cx="16641600" cy="1248300"/>
          </a:xfrm>
          <a:prstGeom prst="roundRect">
            <a:avLst>
              <a:gd fmla="val 16667" name="adj"/>
            </a:avLst>
          </a:prstGeom>
          <a:solidFill>
            <a:srgbClr val="0098A8"/>
          </a:solidFill>
          <a:ln cap="flat" cmpd="sng" w="25400">
            <a:solidFill>
              <a:srgbClr val="0098A8"/>
            </a:solidFill>
            <a:prstDash val="solid"/>
            <a:round/>
            <a:headEnd len="sm" w="sm" type="none"/>
            <a:tailEnd len="sm" w="sm" type="none"/>
          </a:ln>
          <a:effectLst>
            <a:outerShdw blurRad="88900" rotWithShape="0">
              <a:srgbClr val="000000">
                <a:alpha val="23920"/>
              </a:srgbClr>
            </a:outerShdw>
          </a:effectLst>
        </p:spPr>
        <p:txBody>
          <a:bodyPr anchorCtr="0" anchor="ctr" bIns="57350" lIns="57350" spcFirstLastPara="1" rIns="57350" wrap="square" tIns="57350">
            <a:noAutofit/>
          </a:bodyPr>
          <a:lstStyle/>
          <a:p>
            <a:pPr indent="0" lvl="0" marL="0" marR="0" rtl="0" algn="l">
              <a:lnSpc>
                <a:spcPct val="100000"/>
              </a:lnSpc>
              <a:spcBef>
                <a:spcPts val="0"/>
              </a:spcBef>
              <a:spcAft>
                <a:spcPts val="0"/>
              </a:spcAft>
              <a:buClr>
                <a:srgbClr val="FFFFFF"/>
              </a:buClr>
              <a:buSzPts val="2200"/>
              <a:buFont typeface="Avenir"/>
              <a:buNone/>
            </a:pPr>
            <a:r>
              <a:rPr b="0" i="0" lang="en-US" sz="3000" u="none" cap="none" strike="noStrike">
                <a:solidFill>
                  <a:srgbClr val="FFFFFF"/>
                </a:solidFill>
                <a:latin typeface="Avenir"/>
                <a:ea typeface="Avenir"/>
                <a:cs typeface="Avenir"/>
                <a:sym typeface="Avenir"/>
              </a:rPr>
              <a:t>Template #3 - Discussion on the External prioritization of issues</a:t>
            </a:r>
            <a:endParaRPr sz="3000"/>
          </a:p>
        </p:txBody>
      </p:sp>
      <p:sp>
        <p:nvSpPr>
          <p:cNvPr id="465" name="Google Shape;465;g6083778538_0_322"/>
          <p:cNvSpPr/>
          <p:nvPr/>
        </p:nvSpPr>
        <p:spPr>
          <a:xfrm>
            <a:off x="3871199" y="9136317"/>
            <a:ext cx="16641600" cy="1248300"/>
          </a:xfrm>
          <a:prstGeom prst="roundRect">
            <a:avLst>
              <a:gd fmla="val 16667" name="adj"/>
            </a:avLst>
          </a:prstGeom>
          <a:solidFill>
            <a:srgbClr val="C74369"/>
          </a:solidFill>
          <a:ln>
            <a:noFill/>
          </a:ln>
          <a:effectLst>
            <a:outerShdw blurRad="88900" rotWithShape="0">
              <a:srgbClr val="000000">
                <a:alpha val="23920"/>
              </a:srgbClr>
            </a:outerShdw>
          </a:effectLst>
        </p:spPr>
        <p:txBody>
          <a:bodyPr anchorCtr="0" anchor="ctr" bIns="57350" lIns="57350" spcFirstLastPara="1" rIns="57350" wrap="square" tIns="57350">
            <a:noAutofit/>
          </a:bodyPr>
          <a:lstStyle/>
          <a:p>
            <a:pPr indent="0" lvl="0" marL="0" marR="0" rtl="0" algn="l">
              <a:lnSpc>
                <a:spcPct val="100000"/>
              </a:lnSpc>
              <a:spcBef>
                <a:spcPts val="0"/>
              </a:spcBef>
              <a:spcAft>
                <a:spcPts val="0"/>
              </a:spcAft>
              <a:buClr>
                <a:srgbClr val="FFFFFF"/>
              </a:buClr>
              <a:buSzPts val="2200"/>
              <a:buFont typeface="Avenir"/>
              <a:buNone/>
            </a:pPr>
            <a:r>
              <a:rPr b="0" i="0" lang="en-US" sz="3000" u="none" cap="none" strike="noStrike">
                <a:solidFill>
                  <a:srgbClr val="FFFFFF"/>
                </a:solidFill>
                <a:latin typeface="Avenir"/>
                <a:ea typeface="Avenir"/>
                <a:cs typeface="Avenir"/>
                <a:sym typeface="Avenir"/>
              </a:rPr>
              <a:t>Template #4 – Strategic prioritization of issues </a:t>
            </a:r>
            <a:endParaRPr sz="3000"/>
          </a:p>
        </p:txBody>
      </p:sp>
      <p:sp>
        <p:nvSpPr>
          <p:cNvPr id="466" name="Google Shape;466;g6083778538_0_322"/>
          <p:cNvSpPr/>
          <p:nvPr/>
        </p:nvSpPr>
        <p:spPr>
          <a:xfrm>
            <a:off x="3871199" y="3717400"/>
            <a:ext cx="16641600" cy="1248300"/>
          </a:xfrm>
          <a:prstGeom prst="roundRect">
            <a:avLst>
              <a:gd fmla="val 16667" name="adj"/>
            </a:avLst>
          </a:prstGeom>
          <a:solidFill>
            <a:srgbClr val="0098A8"/>
          </a:solidFill>
          <a:ln cap="flat" cmpd="sng" w="25400">
            <a:solidFill>
              <a:srgbClr val="0098A8"/>
            </a:solidFill>
            <a:prstDash val="solid"/>
            <a:round/>
            <a:headEnd len="sm" w="sm" type="none"/>
            <a:tailEnd len="sm" w="sm" type="none"/>
          </a:ln>
          <a:effectLst>
            <a:outerShdw blurRad="88900" rotWithShape="0">
              <a:srgbClr val="000000">
                <a:alpha val="23920"/>
              </a:srgbClr>
            </a:outerShdw>
          </a:effectLst>
        </p:spPr>
        <p:txBody>
          <a:bodyPr anchorCtr="0" anchor="ctr" bIns="57350" lIns="57350" spcFirstLastPara="1" rIns="57350" wrap="square" tIns="57350">
            <a:noAutofit/>
          </a:bodyPr>
          <a:lstStyle/>
          <a:p>
            <a:pPr indent="0" lvl="0" marL="0" marR="0" rtl="0" algn="l">
              <a:lnSpc>
                <a:spcPct val="100000"/>
              </a:lnSpc>
              <a:spcBef>
                <a:spcPts val="0"/>
              </a:spcBef>
              <a:spcAft>
                <a:spcPts val="0"/>
              </a:spcAft>
              <a:buClr>
                <a:srgbClr val="FFFFFF"/>
              </a:buClr>
              <a:buSzPts val="2200"/>
              <a:buFont typeface="Avenir"/>
              <a:buNone/>
            </a:pPr>
            <a:r>
              <a:rPr b="0" i="0" lang="en-US" sz="3000" u="none" cap="none" strike="noStrike">
                <a:solidFill>
                  <a:srgbClr val="FFFFFF"/>
                </a:solidFill>
                <a:latin typeface="Avenir"/>
                <a:ea typeface="Avenir"/>
                <a:cs typeface="Avenir"/>
                <a:sym typeface="Avenir"/>
              </a:rPr>
              <a:t>Template #1 - Context and presentation of the approach  </a:t>
            </a:r>
            <a:endParaRPr sz="3000"/>
          </a:p>
        </p:txBody>
      </p:sp>
      <p:sp>
        <p:nvSpPr>
          <p:cNvPr id="467" name="Google Shape;467;g6083778538_0_322"/>
          <p:cNvSpPr/>
          <p:nvPr/>
        </p:nvSpPr>
        <p:spPr>
          <a:xfrm>
            <a:off x="3871199" y="5523706"/>
            <a:ext cx="16641600" cy="1248300"/>
          </a:xfrm>
          <a:prstGeom prst="roundRect">
            <a:avLst>
              <a:gd fmla="val 16667" name="adj"/>
            </a:avLst>
          </a:prstGeom>
          <a:solidFill>
            <a:srgbClr val="0098A8"/>
          </a:solidFill>
          <a:ln cap="flat" cmpd="sng" w="25400">
            <a:solidFill>
              <a:srgbClr val="0098A8"/>
            </a:solidFill>
            <a:prstDash val="solid"/>
            <a:round/>
            <a:headEnd len="sm" w="sm" type="none"/>
            <a:tailEnd len="sm" w="sm" type="none"/>
          </a:ln>
          <a:effectLst>
            <a:outerShdw blurRad="88900" rotWithShape="0">
              <a:srgbClr val="000000">
                <a:alpha val="23920"/>
              </a:srgbClr>
            </a:outerShdw>
          </a:effectLst>
        </p:spPr>
        <p:txBody>
          <a:bodyPr anchorCtr="0" anchor="ctr" bIns="57350" lIns="57350" spcFirstLastPara="1" rIns="57350" wrap="square" tIns="57350">
            <a:noAutofit/>
          </a:bodyPr>
          <a:lstStyle/>
          <a:p>
            <a:pPr indent="0" lvl="0" marL="0" marR="0" rtl="0" algn="l">
              <a:lnSpc>
                <a:spcPct val="100000"/>
              </a:lnSpc>
              <a:spcBef>
                <a:spcPts val="0"/>
              </a:spcBef>
              <a:spcAft>
                <a:spcPts val="0"/>
              </a:spcAft>
              <a:buClr>
                <a:srgbClr val="FFFFFF"/>
              </a:buClr>
              <a:buSzPts val="2200"/>
              <a:buFont typeface="Avenir"/>
              <a:buNone/>
            </a:pPr>
            <a:r>
              <a:rPr b="0" i="0" lang="en-US" sz="3000" u="none" cap="none" strike="noStrike">
                <a:solidFill>
                  <a:srgbClr val="FFFFFF"/>
                </a:solidFill>
                <a:latin typeface="Avenir"/>
                <a:ea typeface="Avenir"/>
                <a:cs typeface="Avenir"/>
                <a:sym typeface="Avenir"/>
              </a:rPr>
              <a:t>Template #2 - Critical review of the first list of issues</a:t>
            </a:r>
            <a:endParaRPr sz="3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1" name="Shape 471"/>
        <p:cNvGrpSpPr/>
        <p:nvPr/>
      </p:nvGrpSpPr>
      <p:grpSpPr>
        <a:xfrm>
          <a:off x="0" y="0"/>
          <a:ext cx="0" cy="0"/>
          <a:chOff x="0" y="0"/>
          <a:chExt cx="0" cy="0"/>
        </a:xfrm>
      </p:grpSpPr>
      <p:sp>
        <p:nvSpPr>
          <p:cNvPr id="472" name="Google Shape;472;g6083778538_0_331"/>
          <p:cNvSpPr txBox="1"/>
          <p:nvPr>
            <p:ph idx="1" type="body"/>
          </p:nvPr>
        </p:nvSpPr>
        <p:spPr>
          <a:xfrm>
            <a:off x="2448459" y="127353"/>
            <a:ext cx="19128300" cy="976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2800"/>
              <a:buFont typeface="Montserrat"/>
              <a:buNone/>
            </a:pPr>
            <a:r>
              <a:rPr b="1" lang="en-US">
                <a:latin typeface="Montserrat"/>
                <a:ea typeface="Montserrat"/>
                <a:cs typeface="Montserrat"/>
                <a:sym typeface="Montserrat"/>
              </a:rPr>
              <a:t>Template #4 – Strategic prioritization of issues </a:t>
            </a:r>
            <a:endParaRPr/>
          </a:p>
        </p:txBody>
      </p:sp>
      <p:pic>
        <p:nvPicPr>
          <p:cNvPr id="473" name="Google Shape;473;g6083778538_0_331"/>
          <p:cNvPicPr preferRelativeResize="0"/>
          <p:nvPr/>
        </p:nvPicPr>
        <p:blipFill rotWithShape="1">
          <a:blip r:embed="rId3">
            <a:alphaModFix/>
          </a:blip>
          <a:srcRect b="0" l="0" r="0" t="0"/>
          <a:stretch/>
        </p:blipFill>
        <p:spPr>
          <a:xfrm>
            <a:off x="1906862" y="2170900"/>
            <a:ext cx="20570276" cy="9889649"/>
          </a:xfrm>
          <a:prstGeom prst="rect">
            <a:avLst/>
          </a:prstGeom>
          <a:noFill/>
          <a:ln>
            <a:noFill/>
          </a:ln>
        </p:spPr>
      </p:pic>
      <p:sp>
        <p:nvSpPr>
          <p:cNvPr id="474" name="Google Shape;474;g6083778538_0_331"/>
          <p:cNvSpPr/>
          <p:nvPr/>
        </p:nvSpPr>
        <p:spPr>
          <a:xfrm>
            <a:off x="3888441" y="5450283"/>
            <a:ext cx="16607100" cy="480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74369"/>
              </a:buClr>
              <a:buSzPts val="5400"/>
              <a:buFont typeface="Avenir"/>
              <a:buNone/>
            </a:pPr>
            <a:r>
              <a:rPr b="1" i="0" lang="en-US" sz="5400" u="none" cap="none" strike="noStrike">
                <a:solidFill>
                  <a:srgbClr val="C74369"/>
                </a:solidFill>
                <a:latin typeface="Montserrat"/>
                <a:ea typeface="Montserrat"/>
                <a:cs typeface="Montserrat"/>
                <a:sym typeface="Montserrat"/>
              </a:rPr>
              <a:t>Copy and paste the ranking tools in the Internal view or show Datamaran during your meeting</a:t>
            </a:r>
            <a:endParaRPr>
              <a:latin typeface="Montserrat"/>
              <a:ea typeface="Montserrat"/>
              <a:cs typeface="Montserrat"/>
              <a:sym typeface="Montserr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8" name="Shape 478"/>
        <p:cNvGrpSpPr/>
        <p:nvPr/>
      </p:nvGrpSpPr>
      <p:grpSpPr>
        <a:xfrm>
          <a:off x="0" y="0"/>
          <a:ext cx="0" cy="0"/>
          <a:chOff x="0" y="0"/>
          <a:chExt cx="0" cy="0"/>
        </a:xfrm>
      </p:grpSpPr>
      <p:sp>
        <p:nvSpPr>
          <p:cNvPr id="479" name="Google Shape;479;g6083778538_0_338"/>
          <p:cNvSpPr txBox="1"/>
          <p:nvPr>
            <p:ph idx="1" type="body"/>
          </p:nvPr>
        </p:nvSpPr>
        <p:spPr>
          <a:xfrm>
            <a:off x="2448459" y="127353"/>
            <a:ext cx="19128300" cy="976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Montserrat"/>
              <a:buNone/>
            </a:pPr>
            <a:r>
              <a:rPr b="1" lang="en-US">
                <a:latin typeface="Montserrat"/>
                <a:ea typeface="Montserrat"/>
                <a:cs typeface="Montserrat"/>
                <a:sym typeface="Montserrat"/>
              </a:rPr>
              <a:t>Discussion on the External prioritization of issues</a:t>
            </a:r>
            <a:endParaRPr b="1"/>
          </a:p>
        </p:txBody>
      </p:sp>
      <p:sp>
        <p:nvSpPr>
          <p:cNvPr id="480" name="Google Shape;480;g6083778538_0_338"/>
          <p:cNvSpPr txBox="1"/>
          <p:nvPr/>
        </p:nvSpPr>
        <p:spPr>
          <a:xfrm>
            <a:off x="1695296" y="2040757"/>
            <a:ext cx="20993400" cy="10644300"/>
          </a:xfrm>
          <a:prstGeom prst="rect">
            <a:avLst/>
          </a:prstGeom>
          <a:noFill/>
          <a:ln>
            <a:noFill/>
          </a:ln>
        </p:spPr>
        <p:txBody>
          <a:bodyPr anchorCtr="0" anchor="t" bIns="63725" lIns="63725" spcFirstLastPara="1" rIns="63725" wrap="square" tIns="63725">
            <a:noAutofit/>
          </a:bodyPr>
          <a:lstStyle/>
          <a:p>
            <a:pPr indent="0" lvl="0" marL="0" marR="0" rtl="0" algn="l">
              <a:lnSpc>
                <a:spcPct val="100000"/>
              </a:lnSpc>
              <a:spcBef>
                <a:spcPts val="0"/>
              </a:spcBef>
              <a:spcAft>
                <a:spcPts val="0"/>
              </a:spcAft>
              <a:buClr>
                <a:srgbClr val="000000"/>
              </a:buClr>
              <a:buSzPts val="2400"/>
              <a:buFont typeface="Avenir"/>
              <a:buNone/>
            </a:pPr>
            <a:r>
              <a:rPr b="1" i="0" lang="en-US" sz="3500" u="none" cap="none" strike="noStrike">
                <a:solidFill>
                  <a:srgbClr val="000000"/>
                </a:solidFill>
                <a:latin typeface="Avenir"/>
                <a:ea typeface="Avenir"/>
                <a:cs typeface="Avenir"/>
                <a:sym typeface="Avenir"/>
              </a:rPr>
              <a:t>Typical questions to ask the workshop participants:</a:t>
            </a:r>
            <a:endParaRPr sz="3500"/>
          </a:p>
          <a:p>
            <a:pPr indent="0" lvl="0" marL="0" marR="0" rtl="0" algn="l">
              <a:lnSpc>
                <a:spcPct val="100000"/>
              </a:lnSpc>
              <a:spcBef>
                <a:spcPts val="0"/>
              </a:spcBef>
              <a:spcAft>
                <a:spcPts val="0"/>
              </a:spcAft>
              <a:buClr>
                <a:srgbClr val="000000"/>
              </a:buClr>
              <a:buSzPts val="2200"/>
              <a:buFont typeface="Avenir"/>
              <a:buNone/>
            </a:pPr>
            <a:r>
              <a:t/>
            </a:r>
            <a:endParaRPr b="0" i="0" sz="35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2200"/>
              <a:buFont typeface="Avenir"/>
              <a:buNone/>
            </a:pPr>
            <a:r>
              <a:t/>
            </a:r>
            <a:endParaRPr b="0" i="0" sz="35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2400"/>
              <a:buFont typeface="Avenir"/>
              <a:buNone/>
            </a:pPr>
            <a:r>
              <a:rPr b="0" i="0" lang="en-US" sz="3500" u="none" cap="none" strike="noStrike">
                <a:solidFill>
                  <a:srgbClr val="000000"/>
                </a:solidFill>
                <a:latin typeface="Avenir"/>
                <a:ea typeface="Avenir"/>
                <a:cs typeface="Avenir"/>
                <a:sym typeface="Avenir"/>
              </a:rPr>
              <a:t>Based on your understanding of the company’s strategy and the risks / opportunities associated to the issues, what is the importance of the following issues for the company?</a:t>
            </a:r>
            <a:endParaRPr sz="3500"/>
          </a:p>
          <a:p>
            <a:pPr indent="0" lvl="0" marL="0" marR="0" rtl="0" algn="l">
              <a:lnSpc>
                <a:spcPct val="100000"/>
              </a:lnSpc>
              <a:spcBef>
                <a:spcPts val="0"/>
              </a:spcBef>
              <a:spcAft>
                <a:spcPts val="0"/>
              </a:spcAft>
              <a:buClr>
                <a:srgbClr val="000000"/>
              </a:buClr>
              <a:buSzPts val="2400"/>
              <a:buFont typeface="Avenir"/>
              <a:buNone/>
            </a:pPr>
            <a:r>
              <a:rPr b="0" i="0" lang="en-US" sz="3500" u="none" cap="none" strike="noStrike">
                <a:solidFill>
                  <a:srgbClr val="000000"/>
                </a:solidFill>
                <a:latin typeface="Avenir"/>
                <a:ea typeface="Avenir"/>
                <a:cs typeface="Avenir"/>
                <a:sym typeface="Avenir"/>
              </a:rPr>
              <a:t> </a:t>
            </a:r>
            <a:endParaRPr sz="3500"/>
          </a:p>
          <a:p>
            <a:pPr indent="-785812" lvl="1" marL="1706562" marR="0" rtl="0" algn="l">
              <a:lnSpc>
                <a:spcPct val="100000"/>
              </a:lnSpc>
              <a:spcBef>
                <a:spcPts val="0"/>
              </a:spcBef>
              <a:spcAft>
                <a:spcPts val="0"/>
              </a:spcAft>
              <a:buClr>
                <a:srgbClr val="000000"/>
              </a:buClr>
              <a:buSzPts val="3500"/>
              <a:buFont typeface="Helvetica Neue"/>
              <a:buAutoNum type="arabicPeriod"/>
            </a:pPr>
            <a:r>
              <a:rPr b="0" i="0" lang="en-US" sz="3500" u="none" cap="none" strike="noStrike">
                <a:solidFill>
                  <a:srgbClr val="000000"/>
                </a:solidFill>
                <a:latin typeface="Avenir"/>
                <a:ea typeface="Avenir"/>
                <a:cs typeface="Avenir"/>
                <a:sym typeface="Avenir"/>
              </a:rPr>
              <a:t>Individually: Review again the list and make your assessment based on the ranking methodology chosen (ideally before the meeting).</a:t>
            </a:r>
            <a:endParaRPr sz="3500"/>
          </a:p>
          <a:p>
            <a:pPr indent="-563562" lvl="1" marL="1706562" marR="0" rtl="0" algn="l">
              <a:lnSpc>
                <a:spcPct val="100000"/>
              </a:lnSpc>
              <a:spcBef>
                <a:spcPts val="0"/>
              </a:spcBef>
              <a:spcAft>
                <a:spcPts val="0"/>
              </a:spcAft>
              <a:buClr>
                <a:srgbClr val="000000"/>
              </a:buClr>
              <a:buSzPts val="2400"/>
              <a:buFont typeface="Helvetica Neue"/>
              <a:buNone/>
            </a:pPr>
            <a:r>
              <a:t/>
            </a:r>
            <a:endParaRPr b="0" i="0" sz="3500" u="none" cap="none" strike="noStrike">
              <a:solidFill>
                <a:srgbClr val="000000"/>
              </a:solidFill>
              <a:latin typeface="Avenir"/>
              <a:ea typeface="Avenir"/>
              <a:cs typeface="Avenir"/>
              <a:sym typeface="Avenir"/>
            </a:endParaRPr>
          </a:p>
          <a:p>
            <a:pPr indent="-785812" lvl="1" marL="1706562" marR="0" rtl="0" algn="l">
              <a:lnSpc>
                <a:spcPct val="100000"/>
              </a:lnSpc>
              <a:spcBef>
                <a:spcPts val="0"/>
              </a:spcBef>
              <a:spcAft>
                <a:spcPts val="0"/>
              </a:spcAft>
              <a:buClr>
                <a:srgbClr val="000000"/>
              </a:buClr>
              <a:buSzPts val="3500"/>
              <a:buFont typeface="Helvetica Neue"/>
              <a:buAutoNum type="arabicPeriod"/>
            </a:pPr>
            <a:r>
              <a:rPr b="0" i="0" lang="en-US" sz="3500" u="none" cap="none" strike="noStrike">
                <a:solidFill>
                  <a:srgbClr val="000000"/>
                </a:solidFill>
                <a:latin typeface="Avenir"/>
                <a:ea typeface="Avenir"/>
                <a:cs typeface="Avenir"/>
                <a:sym typeface="Avenir"/>
              </a:rPr>
              <a:t>In group: Share most important issues with other participants, explain the reasons why. Other participants react.  </a:t>
            </a:r>
            <a:endParaRPr sz="3500"/>
          </a:p>
          <a:p>
            <a:pPr indent="-563562" lvl="1" marL="1706562" marR="0" rtl="0" algn="l">
              <a:lnSpc>
                <a:spcPct val="100000"/>
              </a:lnSpc>
              <a:spcBef>
                <a:spcPts val="0"/>
              </a:spcBef>
              <a:spcAft>
                <a:spcPts val="0"/>
              </a:spcAft>
              <a:buClr>
                <a:srgbClr val="000000"/>
              </a:buClr>
              <a:buSzPts val="2400"/>
              <a:buFont typeface="Helvetica Neue"/>
              <a:buNone/>
            </a:pPr>
            <a:r>
              <a:t/>
            </a:r>
            <a:endParaRPr b="0" i="0" sz="3500" u="none" cap="none" strike="noStrike">
              <a:solidFill>
                <a:srgbClr val="000000"/>
              </a:solidFill>
              <a:latin typeface="Avenir"/>
              <a:ea typeface="Avenir"/>
              <a:cs typeface="Avenir"/>
              <a:sym typeface="Avenir"/>
            </a:endParaRPr>
          </a:p>
          <a:p>
            <a:pPr indent="-785812" lvl="1" marL="1706562" marR="0" rtl="0" algn="l">
              <a:lnSpc>
                <a:spcPct val="100000"/>
              </a:lnSpc>
              <a:spcBef>
                <a:spcPts val="0"/>
              </a:spcBef>
              <a:spcAft>
                <a:spcPts val="0"/>
              </a:spcAft>
              <a:buClr>
                <a:srgbClr val="000000"/>
              </a:buClr>
              <a:buSzPts val="3500"/>
              <a:buFont typeface="Helvetica Neue"/>
              <a:buAutoNum type="arabicPeriod"/>
            </a:pPr>
            <a:r>
              <a:rPr b="0" i="0" lang="en-US" sz="3500" u="none" cap="none" strike="noStrike">
                <a:solidFill>
                  <a:srgbClr val="000000"/>
                </a:solidFill>
                <a:latin typeface="Avenir"/>
                <a:ea typeface="Avenir"/>
                <a:cs typeface="Avenir"/>
                <a:sym typeface="Avenir"/>
              </a:rPr>
              <a:t>Conclusion: Confirm the ranking of importance or identify the issues for which the importance should be fine-tuned based on additional sources of information or the involvement of other internal decision-markers or experts. </a:t>
            </a:r>
            <a:endParaRPr sz="35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g626833a794_0_0"/>
          <p:cNvSpPr txBox="1"/>
          <p:nvPr>
            <p:ph idx="1" type="body"/>
          </p:nvPr>
        </p:nvSpPr>
        <p:spPr>
          <a:xfrm>
            <a:off x="2448459" y="127353"/>
            <a:ext cx="19128300" cy="976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Montserrat"/>
              <a:buNone/>
            </a:pPr>
            <a:r>
              <a:rPr b="1" lang="en-US">
                <a:latin typeface="Montserrat"/>
                <a:ea typeface="Montserrat"/>
                <a:cs typeface="Montserrat"/>
                <a:sym typeface="Montserrat"/>
              </a:rPr>
              <a:t>Typical agenda</a:t>
            </a:r>
            <a:endParaRPr/>
          </a:p>
        </p:txBody>
      </p:sp>
      <p:sp>
        <p:nvSpPr>
          <p:cNvPr id="122" name="Google Shape;122;g626833a794_0_0"/>
          <p:cNvSpPr txBox="1"/>
          <p:nvPr/>
        </p:nvSpPr>
        <p:spPr>
          <a:xfrm>
            <a:off x="1667788" y="2564800"/>
            <a:ext cx="20193300" cy="10692300"/>
          </a:xfrm>
          <a:prstGeom prst="rect">
            <a:avLst/>
          </a:prstGeom>
          <a:noFill/>
          <a:ln>
            <a:noFill/>
          </a:ln>
        </p:spPr>
        <p:txBody>
          <a:bodyPr anchorCtr="0" anchor="t" bIns="63725" lIns="63725" spcFirstLastPara="1" rIns="63725" wrap="square" tIns="63725">
            <a:noAutofit/>
          </a:bodyPr>
          <a:lstStyle/>
          <a:p>
            <a:pPr indent="0" lvl="0" marL="0" marR="0" rtl="0" algn="l">
              <a:lnSpc>
                <a:spcPct val="100000"/>
              </a:lnSpc>
              <a:spcBef>
                <a:spcPts val="0"/>
              </a:spcBef>
              <a:spcAft>
                <a:spcPts val="0"/>
              </a:spcAft>
              <a:buClr>
                <a:srgbClr val="000000"/>
              </a:buClr>
              <a:buSzPts val="2200"/>
              <a:buFont typeface="Avenir"/>
              <a:buNone/>
            </a:pPr>
            <a:r>
              <a:rPr i="0" lang="en-US" sz="3000" u="none" cap="none" strike="noStrike">
                <a:solidFill>
                  <a:srgbClr val="000000"/>
                </a:solidFill>
                <a:latin typeface="Avenir"/>
                <a:ea typeface="Avenir"/>
                <a:cs typeface="Avenir"/>
                <a:sym typeface="Avenir"/>
              </a:rPr>
              <a:t>A typical agenda for a Materiality assessment workshop is:</a:t>
            </a:r>
            <a:endParaRPr sz="3000">
              <a:latin typeface="Avenir"/>
              <a:ea typeface="Avenir"/>
              <a:cs typeface="Avenir"/>
              <a:sym typeface="Avenir"/>
            </a:endParaRPr>
          </a:p>
          <a:p>
            <a:pPr indent="0" lvl="0" marL="0" marR="0" rtl="0" algn="l">
              <a:lnSpc>
                <a:spcPct val="100000"/>
              </a:lnSpc>
              <a:spcBef>
                <a:spcPts val="0"/>
              </a:spcBef>
              <a:spcAft>
                <a:spcPts val="0"/>
              </a:spcAft>
              <a:buClr>
                <a:srgbClr val="000000"/>
              </a:buClr>
              <a:buSzPts val="2200"/>
              <a:buFont typeface="Avenir"/>
              <a:buNone/>
            </a:pPr>
            <a:r>
              <a:t/>
            </a:r>
            <a:endParaRPr i="0" sz="30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2200"/>
              <a:buFont typeface="Avenir"/>
              <a:buNone/>
            </a:pPr>
            <a:r>
              <a:t/>
            </a:r>
            <a:endParaRPr i="0" sz="30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2200"/>
              <a:buFont typeface="Avenir"/>
              <a:buNone/>
            </a:pPr>
            <a:r>
              <a:t/>
            </a:r>
            <a:endParaRPr i="0" sz="30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2200"/>
              <a:buFont typeface="Avenir"/>
              <a:buNone/>
            </a:pPr>
            <a:r>
              <a:t/>
            </a:r>
            <a:endParaRPr i="0" sz="30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2200"/>
              <a:buFont typeface="Avenir"/>
              <a:buNone/>
            </a:pPr>
            <a:r>
              <a:t/>
            </a:r>
            <a:endParaRPr i="0" sz="30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2200"/>
              <a:buFont typeface="Avenir"/>
              <a:buNone/>
            </a:pPr>
            <a:r>
              <a:t/>
            </a:r>
            <a:endParaRPr i="0" sz="30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2200"/>
              <a:buFont typeface="Avenir"/>
              <a:buNone/>
            </a:pPr>
            <a:r>
              <a:t/>
            </a:r>
            <a:endParaRPr i="0" sz="30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2200"/>
              <a:buFont typeface="Avenir"/>
              <a:buNone/>
            </a:pPr>
            <a:r>
              <a:t/>
            </a:r>
            <a:endParaRPr i="0" sz="30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2200"/>
              <a:buFont typeface="Avenir"/>
              <a:buNone/>
            </a:pPr>
            <a:r>
              <a:t/>
            </a:r>
            <a:endParaRPr i="0" sz="30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2200"/>
              <a:buFont typeface="Avenir"/>
              <a:buNone/>
            </a:pPr>
            <a:r>
              <a:t/>
            </a:r>
            <a:endParaRPr i="0" sz="30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2200"/>
              <a:buFont typeface="Avenir"/>
              <a:buNone/>
            </a:pPr>
            <a:r>
              <a:t/>
            </a:r>
            <a:endParaRPr i="0" sz="30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2200"/>
              <a:buFont typeface="Avenir"/>
              <a:buNone/>
            </a:pPr>
            <a:r>
              <a:rPr i="0" lang="en-US" sz="3000" u="none" cap="none" strike="noStrike">
                <a:solidFill>
                  <a:srgbClr val="000000"/>
                </a:solidFill>
                <a:latin typeface="Avenir"/>
                <a:ea typeface="Avenir"/>
                <a:cs typeface="Avenir"/>
                <a:sym typeface="Avenir"/>
              </a:rPr>
              <a:t>Note:</a:t>
            </a:r>
            <a:endParaRPr sz="3000">
              <a:latin typeface="Avenir"/>
              <a:ea typeface="Avenir"/>
              <a:cs typeface="Avenir"/>
              <a:sym typeface="Avenir"/>
            </a:endParaRPr>
          </a:p>
          <a:p>
            <a:pPr indent="-393700" lvl="0" marL="342900" marR="0" rtl="0" algn="l">
              <a:lnSpc>
                <a:spcPct val="100000"/>
              </a:lnSpc>
              <a:spcBef>
                <a:spcPts val="0"/>
              </a:spcBef>
              <a:spcAft>
                <a:spcPts val="0"/>
              </a:spcAft>
              <a:buClr>
                <a:srgbClr val="000000"/>
              </a:buClr>
              <a:buSzPts val="3000"/>
              <a:buFont typeface="Avenir"/>
              <a:buChar char="-"/>
            </a:pPr>
            <a:r>
              <a:rPr i="0" lang="en-US" sz="3000" u="none" cap="none" strike="noStrike">
                <a:solidFill>
                  <a:srgbClr val="000000"/>
                </a:solidFill>
                <a:latin typeface="Avenir"/>
                <a:ea typeface="Avenir"/>
                <a:cs typeface="Avenir"/>
                <a:sym typeface="Avenir"/>
              </a:rPr>
              <a:t>If you involve internal decision makers, it is interesting to show them the result of the external prioritization based on Datamaran data and eventually stakeholders consultation(s) you conducted for your materiality assessment</a:t>
            </a:r>
            <a:endParaRPr sz="3000">
              <a:latin typeface="Avenir"/>
              <a:ea typeface="Avenir"/>
              <a:cs typeface="Avenir"/>
              <a:sym typeface="Avenir"/>
            </a:endParaRPr>
          </a:p>
          <a:p>
            <a:pPr indent="-393700" lvl="0" marL="342900" marR="0" rtl="0" algn="l">
              <a:lnSpc>
                <a:spcPct val="100000"/>
              </a:lnSpc>
              <a:spcBef>
                <a:spcPts val="0"/>
              </a:spcBef>
              <a:spcAft>
                <a:spcPts val="0"/>
              </a:spcAft>
              <a:buClr>
                <a:srgbClr val="000000"/>
              </a:buClr>
              <a:buSzPts val="3000"/>
              <a:buFont typeface="Avenir"/>
              <a:buChar char="-"/>
            </a:pPr>
            <a:r>
              <a:rPr i="0" lang="en-US" sz="3000" u="none" cap="none" strike="noStrike">
                <a:solidFill>
                  <a:srgbClr val="000000"/>
                </a:solidFill>
                <a:latin typeface="Avenir"/>
                <a:ea typeface="Avenir"/>
                <a:cs typeface="Avenir"/>
                <a:sym typeface="Avenir"/>
              </a:rPr>
              <a:t>If you organize a workshop or a panel with a few of your direct stakeholders, it is interesting to have them prioritize or short-list the most important issues according to them and to capture their comments on their choice </a:t>
            </a:r>
            <a:endParaRPr sz="3000">
              <a:latin typeface="Avenir"/>
              <a:ea typeface="Avenir"/>
              <a:cs typeface="Avenir"/>
              <a:sym typeface="Avenir"/>
            </a:endParaRPr>
          </a:p>
          <a:p>
            <a:pPr indent="0" lvl="0" marL="0" marR="0" rtl="0" algn="l">
              <a:lnSpc>
                <a:spcPct val="100000"/>
              </a:lnSpc>
              <a:spcBef>
                <a:spcPts val="0"/>
              </a:spcBef>
              <a:spcAft>
                <a:spcPts val="0"/>
              </a:spcAft>
              <a:buClr>
                <a:srgbClr val="000000"/>
              </a:buClr>
              <a:buSzPts val="2200"/>
              <a:buFont typeface="Avenir"/>
              <a:buNone/>
            </a:pPr>
            <a:r>
              <a:t/>
            </a:r>
            <a:endParaRPr i="0" sz="3000" u="none" cap="none" strike="noStrike">
              <a:solidFill>
                <a:srgbClr val="000000"/>
              </a:solidFill>
              <a:latin typeface="Avenir"/>
              <a:ea typeface="Avenir"/>
              <a:cs typeface="Avenir"/>
              <a:sym typeface="Avenir"/>
            </a:endParaRPr>
          </a:p>
          <a:p>
            <a:pPr indent="0" lvl="0" marL="0" marR="0" rtl="0" algn="l">
              <a:lnSpc>
                <a:spcPct val="100000"/>
              </a:lnSpc>
              <a:spcBef>
                <a:spcPts val="0"/>
              </a:spcBef>
              <a:spcAft>
                <a:spcPts val="0"/>
              </a:spcAft>
              <a:buClr>
                <a:srgbClr val="000000"/>
              </a:buClr>
              <a:buSzPts val="2200"/>
              <a:buFont typeface="Avenir"/>
              <a:buNone/>
            </a:pPr>
            <a:r>
              <a:t/>
            </a:r>
            <a:endParaRPr i="0" sz="3000" u="none" cap="none" strike="noStrike">
              <a:solidFill>
                <a:srgbClr val="000000"/>
              </a:solidFill>
              <a:latin typeface="Avenir"/>
              <a:ea typeface="Avenir"/>
              <a:cs typeface="Avenir"/>
              <a:sym typeface="Avenir"/>
            </a:endParaRPr>
          </a:p>
        </p:txBody>
      </p:sp>
      <p:sp>
        <p:nvSpPr>
          <p:cNvPr id="123" name="Google Shape;123;g626833a794_0_0"/>
          <p:cNvSpPr txBox="1"/>
          <p:nvPr/>
        </p:nvSpPr>
        <p:spPr>
          <a:xfrm>
            <a:off x="1790624" y="4008030"/>
            <a:ext cx="20925600" cy="3526500"/>
          </a:xfrm>
          <a:prstGeom prst="rect">
            <a:avLst/>
          </a:prstGeom>
          <a:noFill/>
          <a:ln>
            <a:noFill/>
          </a:ln>
        </p:spPr>
        <p:txBody>
          <a:bodyPr anchorCtr="0" anchor="ctr" bIns="46800" lIns="0" spcFirstLastPara="1" rIns="0" wrap="square" tIns="46800">
            <a:noAutofit/>
          </a:bodyPr>
          <a:lstStyle/>
          <a:p>
            <a:pPr indent="-1222375" lvl="0" marL="1158875" marR="0" rtl="0" algn="l">
              <a:lnSpc>
                <a:spcPct val="120000"/>
              </a:lnSpc>
              <a:spcBef>
                <a:spcPts val="0"/>
              </a:spcBef>
              <a:spcAft>
                <a:spcPts val="0"/>
              </a:spcAft>
              <a:buClr>
                <a:srgbClr val="A5A5A5"/>
              </a:buClr>
              <a:buSzPts val="3000"/>
              <a:buFont typeface="Avenir"/>
              <a:buAutoNum type="arabicPeriod"/>
            </a:pPr>
            <a:r>
              <a:rPr b="1" i="0" lang="en-US" sz="3000" u="none" cap="none" strike="noStrike">
                <a:solidFill>
                  <a:srgbClr val="A5A5A5"/>
                </a:solidFill>
                <a:latin typeface="Avenir"/>
                <a:ea typeface="Avenir"/>
                <a:cs typeface="Avenir"/>
                <a:sym typeface="Avenir"/>
              </a:rPr>
              <a:t>5 min		Introduction of the participants</a:t>
            </a:r>
            <a:endParaRPr sz="3000">
              <a:latin typeface="Avenir"/>
              <a:ea typeface="Avenir"/>
              <a:cs typeface="Avenir"/>
              <a:sym typeface="Avenir"/>
            </a:endParaRPr>
          </a:p>
          <a:p>
            <a:pPr indent="-1222375" lvl="0" marL="1158875" marR="0" rtl="0" algn="l">
              <a:lnSpc>
                <a:spcPct val="100000"/>
              </a:lnSpc>
              <a:spcBef>
                <a:spcPts val="600"/>
              </a:spcBef>
              <a:spcAft>
                <a:spcPts val="0"/>
              </a:spcAft>
              <a:buClr>
                <a:srgbClr val="A5A5A5"/>
              </a:buClr>
              <a:buSzPts val="3000"/>
              <a:buFont typeface="Avenir"/>
              <a:buAutoNum type="arabicPeriod"/>
            </a:pPr>
            <a:r>
              <a:rPr b="1" i="0" lang="en-US" sz="3000" u="none" cap="none" strike="noStrike">
                <a:solidFill>
                  <a:srgbClr val="A5A5A5"/>
                </a:solidFill>
                <a:latin typeface="Avenir"/>
                <a:ea typeface="Avenir"/>
                <a:cs typeface="Avenir"/>
                <a:sym typeface="Avenir"/>
              </a:rPr>
              <a:t>10 min		Context and presentation of the approach </a:t>
            </a:r>
            <a:endParaRPr sz="3000">
              <a:latin typeface="Avenir"/>
              <a:ea typeface="Avenir"/>
              <a:cs typeface="Avenir"/>
              <a:sym typeface="Avenir"/>
            </a:endParaRPr>
          </a:p>
          <a:p>
            <a:pPr indent="-1222375" lvl="0" marL="1158875" marR="0" rtl="0" algn="l">
              <a:lnSpc>
                <a:spcPct val="100000"/>
              </a:lnSpc>
              <a:spcBef>
                <a:spcPts val="600"/>
              </a:spcBef>
              <a:spcAft>
                <a:spcPts val="0"/>
              </a:spcAft>
              <a:buClr>
                <a:srgbClr val="A5A5A5"/>
              </a:buClr>
              <a:buSzPts val="3000"/>
              <a:buFont typeface="Avenir"/>
              <a:buAutoNum type="arabicPeriod"/>
            </a:pPr>
            <a:r>
              <a:rPr b="1" i="0" lang="en-US" sz="3000" u="none" cap="none" strike="noStrike">
                <a:solidFill>
                  <a:srgbClr val="A5A5A5"/>
                </a:solidFill>
                <a:latin typeface="Avenir"/>
                <a:ea typeface="Avenir"/>
                <a:cs typeface="Avenir"/>
                <a:sym typeface="Avenir"/>
              </a:rPr>
              <a:t>20 min		Critical review of the first list of issues (based on the issues mapping)</a:t>
            </a:r>
            <a:endParaRPr sz="3000">
              <a:latin typeface="Avenir"/>
              <a:ea typeface="Avenir"/>
              <a:cs typeface="Avenir"/>
              <a:sym typeface="Avenir"/>
            </a:endParaRPr>
          </a:p>
          <a:p>
            <a:pPr indent="-1222375" lvl="0" marL="1158875" marR="0" rtl="0" algn="l">
              <a:lnSpc>
                <a:spcPct val="100000"/>
              </a:lnSpc>
              <a:spcBef>
                <a:spcPts val="600"/>
              </a:spcBef>
              <a:spcAft>
                <a:spcPts val="0"/>
              </a:spcAft>
              <a:buClr>
                <a:srgbClr val="A5A5A5"/>
              </a:buClr>
              <a:buSzPts val="3000"/>
              <a:buFont typeface="Avenir"/>
              <a:buAutoNum type="arabicPeriod"/>
            </a:pPr>
            <a:r>
              <a:rPr b="1" i="0" lang="en-US" sz="3000" u="none" cap="none" strike="noStrike">
                <a:solidFill>
                  <a:srgbClr val="A5A5A5"/>
                </a:solidFill>
                <a:latin typeface="Avenir"/>
                <a:ea typeface="Avenir"/>
                <a:cs typeface="Avenir"/>
                <a:sym typeface="Avenir"/>
              </a:rPr>
              <a:t>30 min		Discussion on the External prioritization of issues (resulting from Datamaran) </a:t>
            </a:r>
            <a:endParaRPr sz="3000">
              <a:latin typeface="Avenir"/>
              <a:ea typeface="Avenir"/>
              <a:cs typeface="Avenir"/>
              <a:sym typeface="Avenir"/>
            </a:endParaRPr>
          </a:p>
          <a:p>
            <a:pPr indent="-1222375" lvl="0" marL="1158875" marR="0" rtl="0" algn="l">
              <a:lnSpc>
                <a:spcPct val="100000"/>
              </a:lnSpc>
              <a:spcBef>
                <a:spcPts val="600"/>
              </a:spcBef>
              <a:spcAft>
                <a:spcPts val="0"/>
              </a:spcAft>
              <a:buClr>
                <a:srgbClr val="A5A5A5"/>
              </a:buClr>
              <a:buSzPts val="3000"/>
              <a:buFont typeface="Avenir"/>
              <a:buAutoNum type="arabicPeriod"/>
            </a:pPr>
            <a:r>
              <a:rPr b="1" i="0" lang="en-US" sz="3000" u="none" cap="none" strike="noStrike">
                <a:solidFill>
                  <a:srgbClr val="A5A5A5"/>
                </a:solidFill>
                <a:latin typeface="Avenir"/>
                <a:ea typeface="Avenir"/>
                <a:cs typeface="Avenir"/>
                <a:sym typeface="Avenir"/>
              </a:rPr>
              <a:t>30 min		Strategic prioritization of issues (with Datamaran issues rating tools)</a:t>
            </a:r>
            <a:endParaRPr b="1" i="0" sz="3000" u="none" cap="none" strike="noStrike">
              <a:solidFill>
                <a:srgbClr val="A5A5A5"/>
              </a:solidFill>
              <a:latin typeface="Avenir"/>
              <a:ea typeface="Avenir"/>
              <a:cs typeface="Avenir"/>
              <a:sym typeface="Avenir"/>
            </a:endParaRPr>
          </a:p>
          <a:p>
            <a:pPr indent="-1222375" lvl="0" marL="1158875" marR="0" rtl="0" algn="l">
              <a:lnSpc>
                <a:spcPct val="100000"/>
              </a:lnSpc>
              <a:spcBef>
                <a:spcPts val="600"/>
              </a:spcBef>
              <a:spcAft>
                <a:spcPts val="0"/>
              </a:spcAft>
              <a:buClr>
                <a:srgbClr val="A5A5A5"/>
              </a:buClr>
              <a:buSzPts val="3000"/>
              <a:buFont typeface="Avenir"/>
              <a:buAutoNum type="arabicPeriod"/>
            </a:pPr>
            <a:r>
              <a:rPr b="1" i="0" lang="en-US" sz="3000" u="none" cap="none" strike="noStrike">
                <a:solidFill>
                  <a:srgbClr val="A5A5A5"/>
                </a:solidFill>
                <a:latin typeface="Avenir"/>
                <a:ea typeface="Avenir"/>
                <a:cs typeface="Avenir"/>
                <a:sym typeface="Avenir"/>
              </a:rPr>
              <a:t>10 min		Conclusions and next steps</a:t>
            </a:r>
            <a:endParaRPr sz="3000">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g6081a6ce38_0_104"/>
          <p:cNvSpPr txBox="1"/>
          <p:nvPr>
            <p:ph idx="1" type="body"/>
          </p:nvPr>
        </p:nvSpPr>
        <p:spPr>
          <a:xfrm>
            <a:off x="2448450" y="127350"/>
            <a:ext cx="20160901" cy="976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Montserrat"/>
              <a:buNone/>
            </a:pPr>
            <a:r>
              <a:rPr b="1" lang="en-US">
                <a:latin typeface="Montserrat"/>
                <a:ea typeface="Montserrat"/>
                <a:cs typeface="Montserrat"/>
                <a:sym typeface="Montserrat"/>
              </a:rPr>
              <a:t>Four templates to lead a workshop</a:t>
            </a:r>
            <a:endParaRPr/>
          </a:p>
        </p:txBody>
      </p:sp>
      <p:sp>
        <p:nvSpPr>
          <p:cNvPr id="129" name="Google Shape;129;g6081a6ce38_0_104"/>
          <p:cNvSpPr/>
          <p:nvPr/>
        </p:nvSpPr>
        <p:spPr>
          <a:xfrm>
            <a:off x="4533150" y="8144029"/>
            <a:ext cx="15317700" cy="1119900"/>
          </a:xfrm>
          <a:prstGeom prst="roundRect">
            <a:avLst>
              <a:gd fmla="val 16667" name="adj"/>
            </a:avLst>
          </a:prstGeom>
          <a:solidFill>
            <a:srgbClr val="0098A8"/>
          </a:solidFill>
          <a:ln cap="flat" cmpd="sng" w="25400">
            <a:solidFill>
              <a:srgbClr val="0098A8"/>
            </a:solidFill>
            <a:prstDash val="solid"/>
            <a:round/>
            <a:headEnd len="sm" w="sm" type="none"/>
            <a:tailEnd len="sm" w="sm" type="none"/>
          </a:ln>
          <a:effectLst>
            <a:outerShdw blurRad="88900" rotWithShape="0">
              <a:srgbClr val="000000">
                <a:alpha val="23920"/>
              </a:srgbClr>
            </a:outerShdw>
          </a:effectLst>
        </p:spPr>
        <p:txBody>
          <a:bodyPr anchorCtr="0" anchor="ctr" bIns="57350" lIns="57350" spcFirstLastPara="1" rIns="57350" wrap="square" tIns="57350">
            <a:noAutofit/>
          </a:bodyPr>
          <a:lstStyle/>
          <a:p>
            <a:pPr indent="0" lvl="0" marL="0" marR="0" rtl="0" algn="l">
              <a:lnSpc>
                <a:spcPct val="100000"/>
              </a:lnSpc>
              <a:spcBef>
                <a:spcPts val="0"/>
              </a:spcBef>
              <a:spcAft>
                <a:spcPts val="0"/>
              </a:spcAft>
              <a:buClr>
                <a:srgbClr val="FFFFFF"/>
              </a:buClr>
              <a:buSzPts val="2200"/>
              <a:buFont typeface="Avenir"/>
              <a:buNone/>
            </a:pPr>
            <a:r>
              <a:rPr i="0" lang="en-US" sz="3000" u="none" cap="none" strike="noStrike">
                <a:solidFill>
                  <a:srgbClr val="FFFFFF"/>
                </a:solidFill>
                <a:latin typeface="Avenir"/>
                <a:ea typeface="Avenir"/>
                <a:cs typeface="Avenir"/>
                <a:sym typeface="Avenir"/>
              </a:rPr>
              <a:t>Template #3 - Discussion on the External prioritization of issues</a:t>
            </a:r>
            <a:endParaRPr sz="3000">
              <a:latin typeface="Avenir"/>
              <a:ea typeface="Avenir"/>
              <a:cs typeface="Avenir"/>
              <a:sym typeface="Avenir"/>
            </a:endParaRPr>
          </a:p>
        </p:txBody>
      </p:sp>
      <p:sp>
        <p:nvSpPr>
          <p:cNvPr id="130" name="Google Shape;130;g6081a6ce38_0_104"/>
          <p:cNvSpPr/>
          <p:nvPr/>
        </p:nvSpPr>
        <p:spPr>
          <a:xfrm>
            <a:off x="4533150" y="9841649"/>
            <a:ext cx="15317700" cy="1119900"/>
          </a:xfrm>
          <a:prstGeom prst="roundRect">
            <a:avLst>
              <a:gd fmla="val 16667" name="adj"/>
            </a:avLst>
          </a:prstGeom>
          <a:solidFill>
            <a:srgbClr val="0098A8"/>
          </a:solidFill>
          <a:ln cap="flat" cmpd="sng" w="25400">
            <a:solidFill>
              <a:srgbClr val="0098A8"/>
            </a:solidFill>
            <a:prstDash val="solid"/>
            <a:round/>
            <a:headEnd len="sm" w="sm" type="none"/>
            <a:tailEnd len="sm" w="sm" type="none"/>
          </a:ln>
          <a:effectLst>
            <a:outerShdw blurRad="88900" rotWithShape="0">
              <a:srgbClr val="000000">
                <a:alpha val="23920"/>
              </a:srgbClr>
            </a:outerShdw>
          </a:effectLst>
        </p:spPr>
        <p:txBody>
          <a:bodyPr anchorCtr="0" anchor="ctr" bIns="57350" lIns="57350" spcFirstLastPara="1" rIns="57350" wrap="square" tIns="57350">
            <a:noAutofit/>
          </a:bodyPr>
          <a:lstStyle/>
          <a:p>
            <a:pPr indent="0" lvl="0" marL="0" marR="0" rtl="0" algn="l">
              <a:lnSpc>
                <a:spcPct val="100000"/>
              </a:lnSpc>
              <a:spcBef>
                <a:spcPts val="0"/>
              </a:spcBef>
              <a:spcAft>
                <a:spcPts val="0"/>
              </a:spcAft>
              <a:buClr>
                <a:srgbClr val="FFFFFF"/>
              </a:buClr>
              <a:buSzPts val="2200"/>
              <a:buFont typeface="Avenir"/>
              <a:buNone/>
            </a:pPr>
            <a:r>
              <a:rPr i="0" lang="en-US" sz="3000" u="none" cap="none" strike="noStrike">
                <a:solidFill>
                  <a:srgbClr val="FFFFFF"/>
                </a:solidFill>
                <a:latin typeface="Avenir"/>
                <a:ea typeface="Avenir"/>
                <a:cs typeface="Avenir"/>
                <a:sym typeface="Avenir"/>
              </a:rPr>
              <a:t>Template #4 – Strategic prioritization of issues </a:t>
            </a:r>
            <a:endParaRPr sz="3000">
              <a:latin typeface="Avenir"/>
              <a:ea typeface="Avenir"/>
              <a:cs typeface="Avenir"/>
              <a:sym typeface="Avenir"/>
            </a:endParaRPr>
          </a:p>
        </p:txBody>
      </p:sp>
      <p:sp>
        <p:nvSpPr>
          <p:cNvPr id="131" name="Google Shape;131;g6081a6ce38_0_104"/>
          <p:cNvSpPr/>
          <p:nvPr/>
        </p:nvSpPr>
        <p:spPr>
          <a:xfrm>
            <a:off x="4533150" y="4978876"/>
            <a:ext cx="15317700" cy="1119900"/>
          </a:xfrm>
          <a:prstGeom prst="roundRect">
            <a:avLst>
              <a:gd fmla="val 16667" name="adj"/>
            </a:avLst>
          </a:prstGeom>
          <a:solidFill>
            <a:srgbClr val="0098A8"/>
          </a:solidFill>
          <a:ln cap="flat" cmpd="sng" w="25400">
            <a:solidFill>
              <a:srgbClr val="0098A8"/>
            </a:solidFill>
            <a:prstDash val="solid"/>
            <a:round/>
            <a:headEnd len="sm" w="sm" type="none"/>
            <a:tailEnd len="sm" w="sm" type="none"/>
          </a:ln>
          <a:effectLst>
            <a:outerShdw blurRad="88900" rotWithShape="0">
              <a:srgbClr val="000000">
                <a:alpha val="23920"/>
              </a:srgbClr>
            </a:outerShdw>
          </a:effectLst>
        </p:spPr>
        <p:txBody>
          <a:bodyPr anchorCtr="0" anchor="ctr" bIns="57350" lIns="57350" spcFirstLastPara="1" rIns="57350" wrap="square" tIns="57350">
            <a:noAutofit/>
          </a:bodyPr>
          <a:lstStyle/>
          <a:p>
            <a:pPr indent="0" lvl="0" marL="0" marR="0" rtl="0" algn="l">
              <a:lnSpc>
                <a:spcPct val="100000"/>
              </a:lnSpc>
              <a:spcBef>
                <a:spcPts val="0"/>
              </a:spcBef>
              <a:spcAft>
                <a:spcPts val="0"/>
              </a:spcAft>
              <a:buClr>
                <a:srgbClr val="FFFFFF"/>
              </a:buClr>
              <a:buSzPts val="2200"/>
              <a:buFont typeface="Avenir"/>
              <a:buNone/>
            </a:pPr>
            <a:r>
              <a:rPr i="0" lang="en-US" sz="3000" u="none" cap="none" strike="noStrike">
                <a:solidFill>
                  <a:srgbClr val="FFFFFF"/>
                </a:solidFill>
                <a:latin typeface="Avenir"/>
                <a:ea typeface="Avenir"/>
                <a:cs typeface="Avenir"/>
                <a:sym typeface="Avenir"/>
              </a:rPr>
              <a:t>Template #1 - Context and presentation of the approach  </a:t>
            </a:r>
            <a:endParaRPr sz="3000">
              <a:latin typeface="Avenir"/>
              <a:ea typeface="Avenir"/>
              <a:cs typeface="Avenir"/>
              <a:sym typeface="Avenir"/>
            </a:endParaRPr>
          </a:p>
        </p:txBody>
      </p:sp>
      <p:sp>
        <p:nvSpPr>
          <p:cNvPr id="132" name="Google Shape;132;g6081a6ce38_0_104"/>
          <p:cNvSpPr/>
          <p:nvPr/>
        </p:nvSpPr>
        <p:spPr>
          <a:xfrm>
            <a:off x="4533150" y="6638599"/>
            <a:ext cx="15317700" cy="1119900"/>
          </a:xfrm>
          <a:prstGeom prst="roundRect">
            <a:avLst>
              <a:gd fmla="val 16667" name="adj"/>
            </a:avLst>
          </a:prstGeom>
          <a:solidFill>
            <a:srgbClr val="0098A8"/>
          </a:solidFill>
          <a:ln cap="flat" cmpd="sng" w="25400">
            <a:solidFill>
              <a:srgbClr val="0098A8"/>
            </a:solidFill>
            <a:prstDash val="solid"/>
            <a:round/>
            <a:headEnd len="sm" w="sm" type="none"/>
            <a:tailEnd len="sm" w="sm" type="none"/>
          </a:ln>
          <a:effectLst>
            <a:outerShdw blurRad="88900" rotWithShape="0">
              <a:srgbClr val="000000">
                <a:alpha val="23920"/>
              </a:srgbClr>
            </a:outerShdw>
          </a:effectLst>
        </p:spPr>
        <p:txBody>
          <a:bodyPr anchorCtr="0" anchor="ctr" bIns="57350" lIns="57350" spcFirstLastPara="1" rIns="57350" wrap="square" tIns="57350">
            <a:noAutofit/>
          </a:bodyPr>
          <a:lstStyle/>
          <a:p>
            <a:pPr indent="0" lvl="0" marL="0" marR="0" rtl="0" algn="l">
              <a:lnSpc>
                <a:spcPct val="100000"/>
              </a:lnSpc>
              <a:spcBef>
                <a:spcPts val="0"/>
              </a:spcBef>
              <a:spcAft>
                <a:spcPts val="0"/>
              </a:spcAft>
              <a:buClr>
                <a:srgbClr val="FFFFFF"/>
              </a:buClr>
              <a:buSzPts val="2200"/>
              <a:buFont typeface="Avenir"/>
              <a:buNone/>
            </a:pPr>
            <a:r>
              <a:rPr i="0" lang="en-US" sz="3000" u="none" cap="none" strike="noStrike">
                <a:solidFill>
                  <a:srgbClr val="FFFFFF"/>
                </a:solidFill>
                <a:latin typeface="Avenir"/>
                <a:ea typeface="Avenir"/>
                <a:cs typeface="Avenir"/>
                <a:sym typeface="Avenir"/>
              </a:rPr>
              <a:t>Template #2 - Critical review of the first list of issues</a:t>
            </a:r>
            <a:endParaRPr sz="3000">
              <a:latin typeface="Avenir"/>
              <a:ea typeface="Avenir"/>
              <a:cs typeface="Avenir"/>
              <a:sym typeface="Avenir"/>
            </a:endParaRPr>
          </a:p>
        </p:txBody>
      </p:sp>
      <p:sp>
        <p:nvSpPr>
          <p:cNvPr id="133" name="Google Shape;133;g6081a6ce38_0_104"/>
          <p:cNvSpPr txBox="1"/>
          <p:nvPr/>
        </p:nvSpPr>
        <p:spPr>
          <a:xfrm>
            <a:off x="2845497" y="2697986"/>
            <a:ext cx="18693000" cy="2280900"/>
          </a:xfrm>
          <a:prstGeom prst="rect">
            <a:avLst/>
          </a:prstGeom>
          <a:noFill/>
          <a:ln>
            <a:noFill/>
          </a:ln>
        </p:spPr>
        <p:txBody>
          <a:bodyPr anchorCtr="0" anchor="t" bIns="63725" lIns="63725" spcFirstLastPara="1" rIns="63725" wrap="square" tIns="63725">
            <a:noAutofit/>
          </a:bodyPr>
          <a:lstStyle/>
          <a:p>
            <a:pPr indent="0" lvl="0" marL="0" marR="0" rtl="0" algn="l">
              <a:lnSpc>
                <a:spcPct val="100000"/>
              </a:lnSpc>
              <a:spcBef>
                <a:spcPts val="0"/>
              </a:spcBef>
              <a:spcAft>
                <a:spcPts val="0"/>
              </a:spcAft>
              <a:buClr>
                <a:srgbClr val="000000"/>
              </a:buClr>
              <a:buSzPts val="2200"/>
              <a:buFont typeface="Avenir"/>
              <a:buNone/>
            </a:pPr>
            <a:r>
              <a:rPr i="0" lang="en-US" sz="3000" u="none" cap="none" strike="noStrike">
                <a:solidFill>
                  <a:srgbClr val="000000"/>
                </a:solidFill>
                <a:latin typeface="Avenir"/>
                <a:ea typeface="Avenir"/>
                <a:cs typeface="Avenir"/>
                <a:sym typeface="Avenir"/>
              </a:rPr>
              <a:t>Here are the four templates that you can use, based on Datamaran Materiality module, to lead a workshop:</a:t>
            </a:r>
            <a:endParaRPr sz="3000">
              <a:latin typeface="Avenir"/>
              <a:ea typeface="Avenir"/>
              <a:cs typeface="Avenir"/>
              <a:sym typeface="Avenir"/>
            </a:endParaRPr>
          </a:p>
          <a:p>
            <a:pPr indent="0" lvl="0" marL="0" marR="0" rtl="0" algn="l">
              <a:lnSpc>
                <a:spcPct val="100000"/>
              </a:lnSpc>
              <a:spcBef>
                <a:spcPts val="0"/>
              </a:spcBef>
              <a:spcAft>
                <a:spcPts val="0"/>
              </a:spcAft>
              <a:buClr>
                <a:srgbClr val="000000"/>
              </a:buClr>
              <a:buSzPts val="2200"/>
              <a:buFont typeface="Avenir"/>
              <a:buNone/>
            </a:pPr>
            <a:r>
              <a:t/>
            </a:r>
            <a:endParaRPr i="0" sz="3000" u="none" cap="none" strike="noStrike">
              <a:solidFill>
                <a:srgbClr val="000000"/>
              </a:solidFill>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g6081a6ce38_0_113"/>
          <p:cNvSpPr txBox="1"/>
          <p:nvPr>
            <p:ph idx="1" type="body"/>
          </p:nvPr>
        </p:nvSpPr>
        <p:spPr>
          <a:xfrm>
            <a:off x="2448459" y="127353"/>
            <a:ext cx="19128300" cy="976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Montserrat"/>
              <a:buNone/>
            </a:pPr>
            <a:r>
              <a:rPr b="1" lang="en-US">
                <a:latin typeface="Montserrat"/>
                <a:ea typeface="Montserrat"/>
                <a:cs typeface="Montserrat"/>
                <a:sym typeface="Montserrat"/>
              </a:rPr>
              <a:t>Four templates to lead a workshop</a:t>
            </a:r>
            <a:endParaRPr/>
          </a:p>
        </p:txBody>
      </p:sp>
      <p:sp>
        <p:nvSpPr>
          <p:cNvPr id="139" name="Google Shape;139;g6081a6ce38_0_113"/>
          <p:cNvSpPr/>
          <p:nvPr/>
        </p:nvSpPr>
        <p:spPr>
          <a:xfrm>
            <a:off x="3082490" y="7137011"/>
            <a:ext cx="18219000" cy="1248300"/>
          </a:xfrm>
          <a:prstGeom prst="roundRect">
            <a:avLst>
              <a:gd fmla="val 16667" name="adj"/>
            </a:avLst>
          </a:prstGeom>
          <a:solidFill>
            <a:srgbClr val="0098A8"/>
          </a:solidFill>
          <a:ln cap="flat" cmpd="sng" w="25400">
            <a:solidFill>
              <a:srgbClr val="0098A8"/>
            </a:solidFill>
            <a:prstDash val="solid"/>
            <a:round/>
            <a:headEnd len="sm" w="sm" type="none"/>
            <a:tailEnd len="sm" w="sm" type="none"/>
          </a:ln>
          <a:effectLst>
            <a:outerShdw blurRad="88900" rotWithShape="0">
              <a:srgbClr val="000000">
                <a:alpha val="23920"/>
              </a:srgbClr>
            </a:outerShdw>
          </a:effectLst>
        </p:spPr>
        <p:txBody>
          <a:bodyPr anchorCtr="0" anchor="ctr" bIns="57350" lIns="57350" spcFirstLastPara="1" rIns="57350" wrap="square" tIns="57350">
            <a:noAutofit/>
          </a:bodyPr>
          <a:lstStyle/>
          <a:p>
            <a:pPr indent="0" lvl="0" marL="0" marR="0" rtl="0" algn="l">
              <a:lnSpc>
                <a:spcPct val="100000"/>
              </a:lnSpc>
              <a:spcBef>
                <a:spcPts val="0"/>
              </a:spcBef>
              <a:spcAft>
                <a:spcPts val="0"/>
              </a:spcAft>
              <a:buClr>
                <a:srgbClr val="FFFFFF"/>
              </a:buClr>
              <a:buSzPts val="2200"/>
              <a:buFont typeface="Avenir"/>
              <a:buNone/>
            </a:pPr>
            <a:r>
              <a:rPr i="0" lang="en-US" sz="3000" u="none" cap="none" strike="noStrike">
                <a:solidFill>
                  <a:srgbClr val="FFFFFF"/>
                </a:solidFill>
                <a:latin typeface="Avenir"/>
                <a:ea typeface="Avenir"/>
                <a:cs typeface="Avenir"/>
                <a:sym typeface="Avenir"/>
              </a:rPr>
              <a:t>Template #3 - Discussion on the External prioritization of issues</a:t>
            </a:r>
            <a:endParaRPr sz="3000">
              <a:latin typeface="Avenir"/>
              <a:ea typeface="Avenir"/>
              <a:cs typeface="Avenir"/>
              <a:sym typeface="Avenir"/>
            </a:endParaRPr>
          </a:p>
        </p:txBody>
      </p:sp>
      <p:sp>
        <p:nvSpPr>
          <p:cNvPr id="140" name="Google Shape;140;g6081a6ce38_0_113"/>
          <p:cNvSpPr/>
          <p:nvPr/>
        </p:nvSpPr>
        <p:spPr>
          <a:xfrm>
            <a:off x="3082490" y="8943345"/>
            <a:ext cx="18219000" cy="1248300"/>
          </a:xfrm>
          <a:prstGeom prst="roundRect">
            <a:avLst>
              <a:gd fmla="val 16667" name="adj"/>
            </a:avLst>
          </a:prstGeom>
          <a:solidFill>
            <a:srgbClr val="0098A8"/>
          </a:solidFill>
          <a:ln cap="flat" cmpd="sng" w="25400">
            <a:solidFill>
              <a:srgbClr val="0098A8"/>
            </a:solidFill>
            <a:prstDash val="solid"/>
            <a:round/>
            <a:headEnd len="sm" w="sm" type="none"/>
            <a:tailEnd len="sm" w="sm" type="none"/>
          </a:ln>
          <a:effectLst>
            <a:outerShdw blurRad="88900" rotWithShape="0">
              <a:srgbClr val="000000">
                <a:alpha val="23920"/>
              </a:srgbClr>
            </a:outerShdw>
          </a:effectLst>
        </p:spPr>
        <p:txBody>
          <a:bodyPr anchorCtr="0" anchor="ctr" bIns="57350" lIns="57350" spcFirstLastPara="1" rIns="57350" wrap="square" tIns="57350">
            <a:noAutofit/>
          </a:bodyPr>
          <a:lstStyle/>
          <a:p>
            <a:pPr indent="0" lvl="0" marL="0" marR="0" rtl="0" algn="l">
              <a:lnSpc>
                <a:spcPct val="100000"/>
              </a:lnSpc>
              <a:spcBef>
                <a:spcPts val="0"/>
              </a:spcBef>
              <a:spcAft>
                <a:spcPts val="0"/>
              </a:spcAft>
              <a:buClr>
                <a:srgbClr val="FFFFFF"/>
              </a:buClr>
              <a:buSzPts val="2200"/>
              <a:buFont typeface="Avenir"/>
              <a:buNone/>
            </a:pPr>
            <a:r>
              <a:rPr i="0" lang="en-US" sz="3000" u="none" cap="none" strike="noStrike">
                <a:solidFill>
                  <a:srgbClr val="FFFFFF"/>
                </a:solidFill>
                <a:latin typeface="Avenir"/>
                <a:ea typeface="Avenir"/>
                <a:cs typeface="Avenir"/>
                <a:sym typeface="Avenir"/>
              </a:rPr>
              <a:t>Template #4 – Strategic prioritization of issues </a:t>
            </a:r>
            <a:endParaRPr sz="3000">
              <a:latin typeface="Avenir"/>
              <a:ea typeface="Avenir"/>
              <a:cs typeface="Avenir"/>
              <a:sym typeface="Avenir"/>
            </a:endParaRPr>
          </a:p>
        </p:txBody>
      </p:sp>
      <p:sp>
        <p:nvSpPr>
          <p:cNvPr id="141" name="Google Shape;141;g6081a6ce38_0_113"/>
          <p:cNvSpPr/>
          <p:nvPr/>
        </p:nvSpPr>
        <p:spPr>
          <a:xfrm>
            <a:off x="3082490" y="3524340"/>
            <a:ext cx="18219000" cy="1248300"/>
          </a:xfrm>
          <a:prstGeom prst="roundRect">
            <a:avLst>
              <a:gd fmla="val 16667" name="adj"/>
            </a:avLst>
          </a:prstGeom>
          <a:solidFill>
            <a:srgbClr val="C74369"/>
          </a:solidFill>
          <a:ln>
            <a:noFill/>
          </a:ln>
          <a:effectLst>
            <a:outerShdw blurRad="88900" rotWithShape="0">
              <a:srgbClr val="000000">
                <a:alpha val="23920"/>
              </a:srgbClr>
            </a:outerShdw>
          </a:effectLst>
        </p:spPr>
        <p:txBody>
          <a:bodyPr anchorCtr="0" anchor="ctr" bIns="57350" lIns="57350" spcFirstLastPara="1" rIns="57350" wrap="square" tIns="57350">
            <a:noAutofit/>
          </a:bodyPr>
          <a:lstStyle/>
          <a:p>
            <a:pPr indent="0" lvl="0" marL="0" marR="0" rtl="0" algn="l">
              <a:lnSpc>
                <a:spcPct val="100000"/>
              </a:lnSpc>
              <a:spcBef>
                <a:spcPts val="0"/>
              </a:spcBef>
              <a:spcAft>
                <a:spcPts val="0"/>
              </a:spcAft>
              <a:buClr>
                <a:srgbClr val="FFFFFF"/>
              </a:buClr>
              <a:buSzPts val="2200"/>
              <a:buFont typeface="Avenir"/>
              <a:buNone/>
            </a:pPr>
            <a:r>
              <a:rPr i="0" lang="en-US" sz="3000" u="none" cap="none" strike="noStrike">
                <a:solidFill>
                  <a:srgbClr val="FFFFFF"/>
                </a:solidFill>
                <a:latin typeface="Avenir"/>
                <a:ea typeface="Avenir"/>
                <a:cs typeface="Avenir"/>
                <a:sym typeface="Avenir"/>
              </a:rPr>
              <a:t>Template #1 - Context and presentation of the approach  </a:t>
            </a:r>
            <a:endParaRPr sz="3000">
              <a:latin typeface="Avenir"/>
              <a:ea typeface="Avenir"/>
              <a:cs typeface="Avenir"/>
              <a:sym typeface="Avenir"/>
            </a:endParaRPr>
          </a:p>
        </p:txBody>
      </p:sp>
      <p:sp>
        <p:nvSpPr>
          <p:cNvPr id="142" name="Google Shape;142;g6081a6ce38_0_113"/>
          <p:cNvSpPr/>
          <p:nvPr/>
        </p:nvSpPr>
        <p:spPr>
          <a:xfrm>
            <a:off x="3082490" y="5330676"/>
            <a:ext cx="18219000" cy="1248300"/>
          </a:xfrm>
          <a:prstGeom prst="roundRect">
            <a:avLst>
              <a:gd fmla="val 16667" name="adj"/>
            </a:avLst>
          </a:prstGeom>
          <a:solidFill>
            <a:srgbClr val="0098A8"/>
          </a:solidFill>
          <a:ln cap="flat" cmpd="sng" w="25400">
            <a:solidFill>
              <a:srgbClr val="0098A8"/>
            </a:solidFill>
            <a:prstDash val="solid"/>
            <a:round/>
            <a:headEnd len="sm" w="sm" type="none"/>
            <a:tailEnd len="sm" w="sm" type="none"/>
          </a:ln>
          <a:effectLst>
            <a:outerShdw blurRad="88900" rotWithShape="0">
              <a:srgbClr val="000000">
                <a:alpha val="23920"/>
              </a:srgbClr>
            </a:outerShdw>
          </a:effectLst>
        </p:spPr>
        <p:txBody>
          <a:bodyPr anchorCtr="0" anchor="ctr" bIns="57350" lIns="57350" spcFirstLastPara="1" rIns="57350" wrap="square" tIns="57350">
            <a:noAutofit/>
          </a:bodyPr>
          <a:lstStyle/>
          <a:p>
            <a:pPr indent="0" lvl="0" marL="0" marR="0" rtl="0" algn="l">
              <a:lnSpc>
                <a:spcPct val="100000"/>
              </a:lnSpc>
              <a:spcBef>
                <a:spcPts val="0"/>
              </a:spcBef>
              <a:spcAft>
                <a:spcPts val="0"/>
              </a:spcAft>
              <a:buClr>
                <a:srgbClr val="FFFFFF"/>
              </a:buClr>
              <a:buSzPts val="2200"/>
              <a:buFont typeface="Avenir"/>
              <a:buNone/>
            </a:pPr>
            <a:r>
              <a:rPr i="0" lang="en-US" sz="3000" u="none" cap="none" strike="noStrike">
                <a:solidFill>
                  <a:srgbClr val="FFFFFF"/>
                </a:solidFill>
                <a:latin typeface="Avenir"/>
                <a:ea typeface="Avenir"/>
                <a:cs typeface="Avenir"/>
                <a:sym typeface="Avenir"/>
              </a:rPr>
              <a:t>Template #2 - Critical review of the first list of issues</a:t>
            </a:r>
            <a:endParaRPr sz="3000">
              <a:latin typeface="Avenir"/>
              <a:ea typeface="Avenir"/>
              <a:cs typeface="Avenir"/>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g6081a6ce38_0_124"/>
          <p:cNvSpPr txBox="1"/>
          <p:nvPr>
            <p:ph idx="1" type="body"/>
          </p:nvPr>
        </p:nvSpPr>
        <p:spPr>
          <a:xfrm>
            <a:off x="2448459" y="127353"/>
            <a:ext cx="19128300" cy="976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Montserrat"/>
              <a:buNone/>
            </a:pPr>
            <a:r>
              <a:rPr b="1" lang="en-US">
                <a:latin typeface="Montserrat"/>
                <a:ea typeface="Montserrat"/>
                <a:cs typeface="Montserrat"/>
                <a:sym typeface="Montserrat"/>
              </a:rPr>
              <a:t>What is Datamaran?</a:t>
            </a:r>
            <a:endParaRPr/>
          </a:p>
        </p:txBody>
      </p:sp>
      <p:sp>
        <p:nvSpPr>
          <p:cNvPr id="148" name="Google Shape;148;g6081a6ce38_0_124"/>
          <p:cNvSpPr/>
          <p:nvPr/>
        </p:nvSpPr>
        <p:spPr>
          <a:xfrm>
            <a:off x="1923314" y="4036669"/>
            <a:ext cx="5197500" cy="9374100"/>
          </a:xfrm>
          <a:prstGeom prst="roundRect">
            <a:avLst>
              <a:gd fmla="val 4808"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venir"/>
              <a:buNone/>
            </a:pPr>
            <a:r>
              <a:t/>
            </a:r>
            <a:endParaRPr b="0" i="0" sz="1400" u="none" cap="none" strike="noStrike">
              <a:solidFill>
                <a:srgbClr val="FFFFFF"/>
              </a:solidFill>
              <a:latin typeface="Arial"/>
              <a:ea typeface="Arial"/>
              <a:cs typeface="Arial"/>
              <a:sym typeface="Arial"/>
            </a:endParaRPr>
          </a:p>
        </p:txBody>
      </p:sp>
      <p:pic>
        <p:nvPicPr>
          <p:cNvPr id="149" name="Google Shape;149;g6081a6ce38_0_124"/>
          <p:cNvPicPr preferRelativeResize="0"/>
          <p:nvPr/>
        </p:nvPicPr>
        <p:blipFill rotWithShape="1">
          <a:blip r:embed="rId3">
            <a:alphaModFix/>
          </a:blip>
          <a:srcRect b="0" l="0" r="0" t="0"/>
          <a:stretch/>
        </p:blipFill>
        <p:spPr>
          <a:xfrm>
            <a:off x="7526487" y="4052593"/>
            <a:ext cx="9230639" cy="9007412"/>
          </a:xfrm>
          <a:prstGeom prst="rect">
            <a:avLst/>
          </a:prstGeom>
          <a:noFill/>
          <a:ln>
            <a:noFill/>
          </a:ln>
        </p:spPr>
      </p:pic>
      <p:sp>
        <p:nvSpPr>
          <p:cNvPr id="150" name="Google Shape;150;g6081a6ce38_0_124"/>
          <p:cNvSpPr txBox="1"/>
          <p:nvPr/>
        </p:nvSpPr>
        <p:spPr>
          <a:xfrm>
            <a:off x="10427641" y="3050119"/>
            <a:ext cx="5937000" cy="907800"/>
          </a:xfrm>
          <a:prstGeom prst="rect">
            <a:avLst/>
          </a:prstGeom>
          <a:noFill/>
          <a:ln>
            <a:noFill/>
          </a:ln>
        </p:spPr>
        <p:txBody>
          <a:bodyPr anchorCtr="0" anchor="ctr" bIns="63725" lIns="63725" spcFirstLastPara="1" rIns="63725" wrap="square" tIns="63725">
            <a:noAutofit/>
          </a:bodyPr>
          <a:lstStyle/>
          <a:p>
            <a:pPr indent="0" lvl="0" marL="0" marR="0" rtl="0" algn="l">
              <a:lnSpc>
                <a:spcPct val="100000"/>
              </a:lnSpc>
              <a:spcBef>
                <a:spcPts val="0"/>
              </a:spcBef>
              <a:spcAft>
                <a:spcPts val="0"/>
              </a:spcAft>
              <a:buClr>
                <a:srgbClr val="0098A8"/>
              </a:buClr>
              <a:buSzPts val="1800"/>
              <a:buFont typeface="Montserrat"/>
              <a:buNone/>
            </a:pPr>
            <a:r>
              <a:rPr b="1" i="0" lang="en-US" sz="3000" u="none" cap="none" strike="noStrike">
                <a:solidFill>
                  <a:srgbClr val="0098A8"/>
                </a:solidFill>
                <a:latin typeface="Montserrat"/>
                <a:ea typeface="Montserrat"/>
                <a:cs typeface="Montserrat"/>
                <a:sym typeface="Montserrat"/>
              </a:rPr>
              <a:t>Scope (topics)</a:t>
            </a:r>
            <a:endParaRPr b="1" i="0" sz="3000" u="none" cap="none" strike="noStrike">
              <a:solidFill>
                <a:srgbClr val="0098A8"/>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venir"/>
              <a:buNone/>
            </a:pPr>
            <a:r>
              <a:t/>
            </a:r>
            <a:endParaRPr b="1" i="0" sz="3000" u="none" cap="none" strike="noStrike">
              <a:solidFill>
                <a:srgbClr val="0098A8"/>
              </a:solidFill>
              <a:latin typeface="Avenir"/>
              <a:ea typeface="Avenir"/>
              <a:cs typeface="Avenir"/>
              <a:sym typeface="Avenir"/>
            </a:endParaRPr>
          </a:p>
        </p:txBody>
      </p:sp>
      <p:sp>
        <p:nvSpPr>
          <p:cNvPr id="151" name="Google Shape;151;g6081a6ce38_0_124"/>
          <p:cNvSpPr txBox="1"/>
          <p:nvPr/>
        </p:nvSpPr>
        <p:spPr>
          <a:xfrm>
            <a:off x="2267017" y="1127323"/>
            <a:ext cx="19659300" cy="1388100"/>
          </a:xfrm>
          <a:prstGeom prst="rect">
            <a:avLst/>
          </a:prstGeom>
          <a:noFill/>
          <a:ln>
            <a:noFill/>
          </a:ln>
        </p:spPr>
        <p:txBody>
          <a:bodyPr anchorCtr="0" anchor="ctr" bIns="63725" lIns="63725" spcFirstLastPara="1" rIns="63725" wrap="square" tIns="63725">
            <a:noAutofit/>
          </a:bodyPr>
          <a:lstStyle/>
          <a:p>
            <a:pPr indent="0" lvl="0" marL="0" marR="0" rtl="0" algn="ctr">
              <a:lnSpc>
                <a:spcPct val="100000"/>
              </a:lnSpc>
              <a:spcBef>
                <a:spcPts val="0"/>
              </a:spcBef>
              <a:spcAft>
                <a:spcPts val="0"/>
              </a:spcAft>
              <a:buClr>
                <a:srgbClr val="C74369"/>
              </a:buClr>
              <a:buSzPts val="1800"/>
              <a:buFont typeface="Montserrat"/>
              <a:buNone/>
            </a:pPr>
            <a:r>
              <a:rPr b="1" i="0" lang="en-US" sz="2500" u="none" cap="none" strike="noStrike">
                <a:solidFill>
                  <a:srgbClr val="C74369"/>
                </a:solidFill>
                <a:latin typeface="Montserrat"/>
                <a:ea typeface="Montserrat"/>
                <a:cs typeface="Montserrat"/>
                <a:sym typeface="Montserrat"/>
              </a:rPr>
              <a:t>Datamaran combines Artificial Intelligence, big data analysis and human expertise, so you can capture </a:t>
            </a:r>
            <a:endParaRPr sz="2500"/>
          </a:p>
          <a:p>
            <a:pPr indent="0" lvl="0" marL="0" marR="0" rtl="0" algn="ctr">
              <a:lnSpc>
                <a:spcPct val="100000"/>
              </a:lnSpc>
              <a:spcBef>
                <a:spcPts val="0"/>
              </a:spcBef>
              <a:spcAft>
                <a:spcPts val="0"/>
              </a:spcAft>
              <a:buClr>
                <a:srgbClr val="C74369"/>
              </a:buClr>
              <a:buSzPts val="1800"/>
              <a:buFont typeface="Montserrat"/>
              <a:buNone/>
            </a:pPr>
            <a:r>
              <a:rPr b="1" i="0" lang="en-US" sz="2500" u="none" cap="none" strike="noStrike">
                <a:solidFill>
                  <a:srgbClr val="C74369"/>
                </a:solidFill>
                <a:latin typeface="Montserrat"/>
                <a:ea typeface="Montserrat"/>
                <a:cs typeface="Montserrat"/>
                <a:sym typeface="Montserrat"/>
              </a:rPr>
              <a:t>evidence-based insights into the strategic, regulatory and reputational risks </a:t>
            </a:r>
            <a:endParaRPr sz="2500"/>
          </a:p>
          <a:p>
            <a:pPr indent="0" lvl="0" marL="0" marR="0" rtl="0" algn="ctr">
              <a:lnSpc>
                <a:spcPct val="100000"/>
              </a:lnSpc>
              <a:spcBef>
                <a:spcPts val="0"/>
              </a:spcBef>
              <a:spcAft>
                <a:spcPts val="0"/>
              </a:spcAft>
              <a:buClr>
                <a:srgbClr val="C74369"/>
              </a:buClr>
              <a:buSzPts val="1800"/>
              <a:buFont typeface="Montserrat"/>
              <a:buNone/>
            </a:pPr>
            <a:r>
              <a:rPr b="1" i="0" lang="en-US" sz="2500" u="none" cap="none" strike="noStrike">
                <a:solidFill>
                  <a:srgbClr val="C74369"/>
                </a:solidFill>
                <a:latin typeface="Montserrat"/>
                <a:ea typeface="Montserrat"/>
                <a:cs typeface="Montserrat"/>
                <a:sym typeface="Montserrat"/>
              </a:rPr>
              <a:t>tied to 100 </a:t>
            </a:r>
            <a:r>
              <a:rPr b="1" lang="en-US" sz="2500">
                <a:solidFill>
                  <a:srgbClr val="C74369"/>
                </a:solidFill>
                <a:latin typeface="Montserrat"/>
                <a:ea typeface="Montserrat"/>
                <a:cs typeface="Montserrat"/>
                <a:sym typeface="Montserrat"/>
              </a:rPr>
              <a:t>non</a:t>
            </a:r>
            <a:r>
              <a:rPr b="1" i="0" lang="en-US" sz="2500" u="none" cap="none" strike="noStrike">
                <a:solidFill>
                  <a:srgbClr val="C74369"/>
                </a:solidFill>
                <a:latin typeface="Montserrat"/>
                <a:ea typeface="Montserrat"/>
                <a:cs typeface="Montserrat"/>
                <a:sym typeface="Montserrat"/>
              </a:rPr>
              <a:t>-financial issues – more quickly and reliably. </a:t>
            </a:r>
            <a:endParaRPr b="1" i="0" sz="2500" u="none" cap="none" strike="noStrike">
              <a:solidFill>
                <a:srgbClr val="000000"/>
              </a:solidFill>
              <a:latin typeface="Montserrat"/>
              <a:ea typeface="Montserrat"/>
              <a:cs typeface="Montserrat"/>
              <a:sym typeface="Montserrat"/>
            </a:endParaRPr>
          </a:p>
        </p:txBody>
      </p:sp>
      <p:pic>
        <p:nvPicPr>
          <p:cNvPr id="152" name="Google Shape;152;g6081a6ce38_0_124"/>
          <p:cNvPicPr preferRelativeResize="0"/>
          <p:nvPr/>
        </p:nvPicPr>
        <p:blipFill rotWithShape="1">
          <a:blip r:embed="rId4">
            <a:alphaModFix/>
          </a:blip>
          <a:srcRect b="0" l="0" r="0" t="0"/>
          <a:stretch/>
        </p:blipFill>
        <p:spPr>
          <a:xfrm>
            <a:off x="2156135" y="4772271"/>
            <a:ext cx="1031345" cy="933049"/>
          </a:xfrm>
          <a:prstGeom prst="rect">
            <a:avLst/>
          </a:prstGeom>
          <a:noFill/>
          <a:ln>
            <a:noFill/>
          </a:ln>
        </p:spPr>
      </p:pic>
      <p:pic>
        <p:nvPicPr>
          <p:cNvPr id="153" name="Google Shape;153;g6081a6ce38_0_124"/>
          <p:cNvPicPr preferRelativeResize="0"/>
          <p:nvPr/>
        </p:nvPicPr>
        <p:blipFill rotWithShape="1">
          <a:blip r:embed="rId5">
            <a:alphaModFix amt="70000"/>
          </a:blip>
          <a:srcRect b="0" l="0" r="0" t="0"/>
          <a:stretch/>
        </p:blipFill>
        <p:spPr>
          <a:xfrm>
            <a:off x="2181032" y="6337440"/>
            <a:ext cx="981548" cy="887998"/>
          </a:xfrm>
          <a:prstGeom prst="rect">
            <a:avLst/>
          </a:prstGeom>
          <a:noFill/>
          <a:ln>
            <a:noFill/>
          </a:ln>
        </p:spPr>
      </p:pic>
      <p:pic>
        <p:nvPicPr>
          <p:cNvPr id="154" name="Google Shape;154;g6081a6ce38_0_124"/>
          <p:cNvPicPr preferRelativeResize="0"/>
          <p:nvPr/>
        </p:nvPicPr>
        <p:blipFill rotWithShape="1">
          <a:blip r:embed="rId6">
            <a:alphaModFix/>
          </a:blip>
          <a:srcRect b="0" l="0" r="0" t="0"/>
          <a:stretch/>
        </p:blipFill>
        <p:spPr>
          <a:xfrm>
            <a:off x="2156135" y="7931351"/>
            <a:ext cx="1018965" cy="1065888"/>
          </a:xfrm>
          <a:prstGeom prst="rect">
            <a:avLst/>
          </a:prstGeom>
          <a:noFill/>
          <a:ln>
            <a:noFill/>
          </a:ln>
        </p:spPr>
      </p:pic>
      <p:pic>
        <p:nvPicPr>
          <p:cNvPr id="155" name="Google Shape;155;g6081a6ce38_0_124"/>
          <p:cNvPicPr preferRelativeResize="0"/>
          <p:nvPr/>
        </p:nvPicPr>
        <p:blipFill rotWithShape="1">
          <a:blip r:embed="rId7">
            <a:alphaModFix amt="80000"/>
          </a:blip>
          <a:srcRect b="0" l="0" r="0" t="0"/>
          <a:stretch/>
        </p:blipFill>
        <p:spPr>
          <a:xfrm>
            <a:off x="2267017" y="9663420"/>
            <a:ext cx="863290" cy="781011"/>
          </a:xfrm>
          <a:prstGeom prst="rect">
            <a:avLst/>
          </a:prstGeom>
          <a:noFill/>
          <a:ln>
            <a:noFill/>
          </a:ln>
        </p:spPr>
      </p:pic>
      <p:pic>
        <p:nvPicPr>
          <p:cNvPr id="156" name="Google Shape;156;g6081a6ce38_0_124"/>
          <p:cNvPicPr preferRelativeResize="0"/>
          <p:nvPr/>
        </p:nvPicPr>
        <p:blipFill rotWithShape="1">
          <a:blip r:embed="rId8">
            <a:alphaModFix amt="76000"/>
          </a:blip>
          <a:srcRect b="0" l="0" r="0" t="0"/>
          <a:stretch/>
        </p:blipFill>
        <p:spPr>
          <a:xfrm>
            <a:off x="1867275" y="11091393"/>
            <a:ext cx="1683281" cy="1522851"/>
          </a:xfrm>
          <a:prstGeom prst="rect">
            <a:avLst/>
          </a:prstGeom>
          <a:noFill/>
          <a:ln>
            <a:noFill/>
          </a:ln>
        </p:spPr>
      </p:pic>
      <p:sp>
        <p:nvSpPr>
          <p:cNvPr id="157" name="Google Shape;157;g6081a6ce38_0_124"/>
          <p:cNvSpPr txBox="1"/>
          <p:nvPr/>
        </p:nvSpPr>
        <p:spPr>
          <a:xfrm>
            <a:off x="3714152" y="4749804"/>
            <a:ext cx="3129600" cy="94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8A8"/>
              </a:buClr>
              <a:buSzPts val="1800"/>
              <a:buFont typeface="Montserrat"/>
              <a:buNone/>
            </a:pPr>
            <a:r>
              <a:rPr b="0" i="0" lang="en-US" sz="2500" u="none" cap="none" strike="noStrike">
                <a:solidFill>
                  <a:srgbClr val="0098A8"/>
                </a:solidFill>
                <a:latin typeface="Montserrat"/>
                <a:ea typeface="Montserrat"/>
                <a:cs typeface="Montserrat"/>
                <a:sym typeface="Montserrat"/>
              </a:rPr>
              <a:t>Corporate reports</a:t>
            </a:r>
            <a:endParaRPr b="0" i="0" sz="2500" u="none" cap="none" strike="noStrike">
              <a:solidFill>
                <a:srgbClr val="0098A8"/>
              </a:solidFill>
              <a:latin typeface="Montserrat"/>
              <a:ea typeface="Montserrat"/>
              <a:cs typeface="Montserrat"/>
              <a:sym typeface="Montserrat"/>
            </a:endParaRPr>
          </a:p>
        </p:txBody>
      </p:sp>
      <p:sp>
        <p:nvSpPr>
          <p:cNvPr id="158" name="Google Shape;158;g6081a6ce38_0_124"/>
          <p:cNvSpPr txBox="1"/>
          <p:nvPr/>
        </p:nvSpPr>
        <p:spPr>
          <a:xfrm>
            <a:off x="3719268" y="6152676"/>
            <a:ext cx="2543700" cy="134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8A8"/>
              </a:buClr>
              <a:buSzPts val="1800"/>
              <a:buFont typeface="Montserrat"/>
              <a:buNone/>
            </a:pPr>
            <a:r>
              <a:rPr b="0" i="0" lang="en-US" sz="2500" u="none" cap="none" strike="noStrike">
                <a:solidFill>
                  <a:srgbClr val="0098A8"/>
                </a:solidFill>
                <a:latin typeface="Montserrat"/>
                <a:ea typeface="Montserrat"/>
                <a:cs typeface="Montserrat"/>
                <a:sym typeface="Montserrat"/>
              </a:rPr>
              <a:t>Global Regulatory initiatives</a:t>
            </a:r>
            <a:endParaRPr b="0" i="0" sz="2500" u="none" cap="none" strike="noStrike">
              <a:solidFill>
                <a:srgbClr val="0098A8"/>
              </a:solidFill>
              <a:latin typeface="Montserrat"/>
              <a:ea typeface="Montserrat"/>
              <a:cs typeface="Montserrat"/>
              <a:sym typeface="Montserrat"/>
            </a:endParaRPr>
          </a:p>
        </p:txBody>
      </p:sp>
      <p:sp>
        <p:nvSpPr>
          <p:cNvPr id="159" name="Google Shape;159;g6081a6ce38_0_124"/>
          <p:cNvSpPr txBox="1"/>
          <p:nvPr/>
        </p:nvSpPr>
        <p:spPr>
          <a:xfrm>
            <a:off x="3682368" y="8246273"/>
            <a:ext cx="4603500" cy="53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8A8"/>
              </a:buClr>
              <a:buSzPts val="1800"/>
              <a:buFont typeface="Montserrat"/>
              <a:buNone/>
            </a:pPr>
            <a:r>
              <a:rPr b="0" i="0" lang="en-US" sz="2500" u="none" cap="none" strike="noStrike">
                <a:solidFill>
                  <a:srgbClr val="0098A8"/>
                </a:solidFill>
                <a:latin typeface="Montserrat"/>
                <a:ea typeface="Montserrat"/>
                <a:cs typeface="Montserrat"/>
                <a:sym typeface="Montserrat"/>
              </a:rPr>
              <a:t>Social Media</a:t>
            </a:r>
            <a:endParaRPr b="0" i="0" sz="2500" u="none" cap="none" strike="noStrike">
              <a:solidFill>
                <a:srgbClr val="0098A8"/>
              </a:solidFill>
              <a:latin typeface="Montserrat"/>
              <a:ea typeface="Montserrat"/>
              <a:cs typeface="Montserrat"/>
              <a:sym typeface="Montserrat"/>
            </a:endParaRPr>
          </a:p>
        </p:txBody>
      </p:sp>
      <p:sp>
        <p:nvSpPr>
          <p:cNvPr id="160" name="Google Shape;160;g6081a6ce38_0_124"/>
          <p:cNvSpPr txBox="1"/>
          <p:nvPr/>
        </p:nvSpPr>
        <p:spPr>
          <a:xfrm>
            <a:off x="3714151" y="9723737"/>
            <a:ext cx="4571400" cy="53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8A8"/>
              </a:buClr>
              <a:buSzPts val="1800"/>
              <a:buFont typeface="Montserrat"/>
              <a:buNone/>
            </a:pPr>
            <a:r>
              <a:rPr b="0" i="0" lang="en-US" sz="2500" u="none" cap="none" strike="noStrike">
                <a:solidFill>
                  <a:srgbClr val="0098A8"/>
                </a:solidFill>
                <a:latin typeface="Montserrat"/>
                <a:ea typeface="Montserrat"/>
                <a:cs typeface="Montserrat"/>
                <a:sym typeface="Montserrat"/>
              </a:rPr>
              <a:t>Online News</a:t>
            </a:r>
            <a:endParaRPr b="0" i="0" sz="2500" u="none" cap="none" strike="noStrike">
              <a:solidFill>
                <a:srgbClr val="0098A8"/>
              </a:solidFill>
              <a:latin typeface="Montserrat"/>
              <a:ea typeface="Montserrat"/>
              <a:cs typeface="Montserrat"/>
              <a:sym typeface="Montserrat"/>
            </a:endParaRPr>
          </a:p>
        </p:txBody>
      </p:sp>
      <p:sp>
        <p:nvSpPr>
          <p:cNvPr id="161" name="Google Shape;161;g6081a6ce38_0_124"/>
          <p:cNvSpPr txBox="1"/>
          <p:nvPr/>
        </p:nvSpPr>
        <p:spPr>
          <a:xfrm>
            <a:off x="3763162" y="11380548"/>
            <a:ext cx="3792000" cy="944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8A8"/>
              </a:buClr>
              <a:buSzPts val="1800"/>
              <a:buFont typeface="Montserrat"/>
              <a:buNone/>
            </a:pPr>
            <a:r>
              <a:rPr b="0" i="0" lang="en-US" sz="2500" u="none" cap="none" strike="noStrike">
                <a:solidFill>
                  <a:srgbClr val="0098A8"/>
                </a:solidFill>
                <a:latin typeface="Montserrat"/>
                <a:ea typeface="Montserrat"/>
                <a:cs typeface="Montserrat"/>
                <a:sym typeface="Montserrat"/>
              </a:rPr>
              <a:t>Stakeholder surveys</a:t>
            </a:r>
            <a:endParaRPr b="0" i="0" sz="2500" u="none" cap="none" strike="noStrike">
              <a:solidFill>
                <a:srgbClr val="0098A8"/>
              </a:solidFill>
              <a:latin typeface="Montserrat"/>
              <a:ea typeface="Montserrat"/>
              <a:cs typeface="Montserrat"/>
              <a:sym typeface="Montserrat"/>
            </a:endParaRPr>
          </a:p>
        </p:txBody>
      </p:sp>
      <p:sp>
        <p:nvSpPr>
          <p:cNvPr id="162" name="Google Shape;162;g6081a6ce38_0_124"/>
          <p:cNvSpPr txBox="1"/>
          <p:nvPr/>
        </p:nvSpPr>
        <p:spPr>
          <a:xfrm>
            <a:off x="2678127" y="3023518"/>
            <a:ext cx="3687900" cy="907800"/>
          </a:xfrm>
          <a:prstGeom prst="rect">
            <a:avLst/>
          </a:prstGeom>
          <a:noFill/>
          <a:ln>
            <a:noFill/>
          </a:ln>
        </p:spPr>
        <p:txBody>
          <a:bodyPr anchorCtr="0" anchor="ctr" bIns="63725" lIns="63725" spcFirstLastPara="1" rIns="63725" wrap="square" tIns="63725">
            <a:noAutofit/>
          </a:bodyPr>
          <a:lstStyle/>
          <a:p>
            <a:pPr indent="0" lvl="0" marL="0" marR="0" rtl="0" algn="l">
              <a:lnSpc>
                <a:spcPct val="100000"/>
              </a:lnSpc>
              <a:spcBef>
                <a:spcPts val="0"/>
              </a:spcBef>
              <a:spcAft>
                <a:spcPts val="0"/>
              </a:spcAft>
              <a:buClr>
                <a:srgbClr val="0098A8"/>
              </a:buClr>
              <a:buSzPts val="1800"/>
              <a:buFont typeface="Montserrat"/>
              <a:buNone/>
            </a:pPr>
            <a:r>
              <a:rPr b="1" i="0" lang="en-US" sz="3000" u="none" cap="none" strike="noStrike">
                <a:solidFill>
                  <a:srgbClr val="0098A8"/>
                </a:solidFill>
                <a:latin typeface="Montserrat"/>
                <a:ea typeface="Montserrat"/>
                <a:cs typeface="Montserrat"/>
                <a:sym typeface="Montserrat"/>
              </a:rPr>
              <a:t>Input (sources)</a:t>
            </a:r>
            <a:endParaRPr b="1" i="0" sz="3000" u="none" cap="none" strike="noStrike">
              <a:solidFill>
                <a:srgbClr val="0098A8"/>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venir"/>
              <a:buNone/>
            </a:pPr>
            <a:r>
              <a:t/>
            </a:r>
            <a:endParaRPr b="1" i="0" sz="3000" u="none" cap="none" strike="noStrike">
              <a:solidFill>
                <a:srgbClr val="0098A8"/>
              </a:solidFill>
              <a:latin typeface="Avenir"/>
              <a:ea typeface="Avenir"/>
              <a:cs typeface="Avenir"/>
              <a:sym typeface="Avenir"/>
            </a:endParaRPr>
          </a:p>
        </p:txBody>
      </p:sp>
      <p:sp>
        <p:nvSpPr>
          <p:cNvPr id="163" name="Google Shape;163;g6081a6ce38_0_124"/>
          <p:cNvSpPr txBox="1"/>
          <p:nvPr/>
        </p:nvSpPr>
        <p:spPr>
          <a:xfrm>
            <a:off x="18296025" y="3013570"/>
            <a:ext cx="4220700" cy="907800"/>
          </a:xfrm>
          <a:prstGeom prst="rect">
            <a:avLst/>
          </a:prstGeom>
          <a:noFill/>
          <a:ln>
            <a:noFill/>
          </a:ln>
        </p:spPr>
        <p:txBody>
          <a:bodyPr anchorCtr="0" anchor="ctr" bIns="63725" lIns="63725" spcFirstLastPara="1" rIns="63725" wrap="square" tIns="63725">
            <a:noAutofit/>
          </a:bodyPr>
          <a:lstStyle/>
          <a:p>
            <a:pPr indent="0" lvl="0" marL="0" marR="0" rtl="0" algn="l">
              <a:lnSpc>
                <a:spcPct val="100000"/>
              </a:lnSpc>
              <a:spcBef>
                <a:spcPts val="0"/>
              </a:spcBef>
              <a:spcAft>
                <a:spcPts val="0"/>
              </a:spcAft>
              <a:buClr>
                <a:srgbClr val="0098A8"/>
              </a:buClr>
              <a:buSzPts val="1800"/>
              <a:buFont typeface="Montserrat"/>
              <a:buNone/>
            </a:pPr>
            <a:r>
              <a:rPr b="1" i="0" lang="en-US" sz="3000" u="none" cap="none" strike="noStrike">
                <a:solidFill>
                  <a:srgbClr val="0098A8"/>
                </a:solidFill>
                <a:latin typeface="Montserrat"/>
                <a:ea typeface="Montserrat"/>
                <a:cs typeface="Montserrat"/>
                <a:sym typeface="Montserrat"/>
              </a:rPr>
              <a:t>Output (ranking)</a:t>
            </a:r>
            <a:endParaRPr b="1" i="0" sz="3000" u="none" cap="none" strike="noStrike">
              <a:solidFill>
                <a:srgbClr val="0098A8"/>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venir"/>
              <a:buNone/>
            </a:pPr>
            <a:r>
              <a:t/>
            </a:r>
            <a:endParaRPr b="1" i="0" sz="3000" u="none" cap="none" strike="noStrike">
              <a:solidFill>
                <a:srgbClr val="0098A8"/>
              </a:solidFill>
              <a:latin typeface="Avenir"/>
              <a:ea typeface="Avenir"/>
              <a:cs typeface="Avenir"/>
              <a:sym typeface="Avenir"/>
            </a:endParaRPr>
          </a:p>
        </p:txBody>
      </p:sp>
      <p:sp>
        <p:nvSpPr>
          <p:cNvPr id="164" name="Google Shape;164;g6081a6ce38_0_124"/>
          <p:cNvSpPr/>
          <p:nvPr/>
        </p:nvSpPr>
        <p:spPr>
          <a:xfrm>
            <a:off x="7485972" y="3946651"/>
            <a:ext cx="9372000" cy="9464100"/>
          </a:xfrm>
          <a:prstGeom prst="roundRect">
            <a:avLst>
              <a:gd fmla="val 4808" name="adj"/>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venir"/>
              <a:buNone/>
            </a:pPr>
            <a:r>
              <a:t/>
            </a:r>
            <a:endParaRPr i="0" sz="1400" u="none" cap="none" strike="noStrike">
              <a:solidFill>
                <a:srgbClr val="FFFFFF"/>
              </a:solidFill>
              <a:latin typeface="Avenir"/>
              <a:ea typeface="Avenir"/>
              <a:cs typeface="Avenir"/>
              <a:sym typeface="Avenir"/>
            </a:endParaRPr>
          </a:p>
        </p:txBody>
      </p:sp>
      <p:pic>
        <p:nvPicPr>
          <p:cNvPr id="165" name="Google Shape;165;g6081a6ce38_0_124"/>
          <p:cNvPicPr preferRelativeResize="0"/>
          <p:nvPr/>
        </p:nvPicPr>
        <p:blipFill rotWithShape="1">
          <a:blip r:embed="rId9">
            <a:alphaModFix/>
          </a:blip>
          <a:srcRect b="0" l="0" r="0" t="0"/>
          <a:stretch/>
        </p:blipFill>
        <p:spPr>
          <a:xfrm>
            <a:off x="17278053" y="4973324"/>
            <a:ext cx="5042679" cy="4046797"/>
          </a:xfrm>
          <a:prstGeom prst="rect">
            <a:avLst/>
          </a:prstGeom>
          <a:noFill/>
          <a:ln>
            <a:noFill/>
          </a:ln>
        </p:spPr>
      </p:pic>
      <p:grpSp>
        <p:nvGrpSpPr>
          <p:cNvPr id="166" name="Google Shape;166;g6081a6ce38_0_124"/>
          <p:cNvGrpSpPr/>
          <p:nvPr/>
        </p:nvGrpSpPr>
        <p:grpSpPr>
          <a:xfrm>
            <a:off x="6980962" y="3948919"/>
            <a:ext cx="10149846" cy="8848507"/>
            <a:chOff x="1443224" y="1552"/>
            <a:chExt cx="6283178" cy="6054815"/>
          </a:xfrm>
        </p:grpSpPr>
        <p:sp>
          <p:nvSpPr>
            <p:cNvPr id="167" name="Google Shape;167;g6081a6ce38_0_124"/>
            <p:cNvSpPr/>
            <p:nvPr/>
          </p:nvSpPr>
          <p:spPr>
            <a:xfrm>
              <a:off x="2073548" y="751935"/>
              <a:ext cx="5022300" cy="5022300"/>
            </a:xfrm>
            <a:prstGeom prst="blockArc">
              <a:avLst>
                <a:gd fmla="val 11880000" name="adj1"/>
                <a:gd fmla="val 16200000" name="adj2"/>
                <a:gd fmla="val 4637" name="adj3"/>
              </a:avLst>
            </a:prstGeom>
            <a:solidFill>
              <a:srgbClr val="A7C9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6081a6ce38_0_124"/>
            <p:cNvSpPr/>
            <p:nvPr/>
          </p:nvSpPr>
          <p:spPr>
            <a:xfrm>
              <a:off x="2073548" y="751935"/>
              <a:ext cx="5022300" cy="5022300"/>
            </a:xfrm>
            <a:prstGeom prst="blockArc">
              <a:avLst>
                <a:gd fmla="val 7560000" name="adj1"/>
                <a:gd fmla="val 11880000" name="adj2"/>
                <a:gd fmla="val 4637" name="adj3"/>
              </a:avLst>
            </a:prstGeom>
            <a:solidFill>
              <a:srgbClr val="A7C9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6081a6ce38_0_124"/>
            <p:cNvSpPr/>
            <p:nvPr/>
          </p:nvSpPr>
          <p:spPr>
            <a:xfrm>
              <a:off x="2073548" y="751935"/>
              <a:ext cx="5022300" cy="5022300"/>
            </a:xfrm>
            <a:prstGeom prst="blockArc">
              <a:avLst>
                <a:gd fmla="val 3240000" name="adj1"/>
                <a:gd fmla="val 7560000" name="adj2"/>
                <a:gd fmla="val 4637" name="adj3"/>
              </a:avLst>
            </a:prstGeom>
            <a:solidFill>
              <a:srgbClr val="A7C9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g6081a6ce38_0_124"/>
            <p:cNvSpPr/>
            <p:nvPr/>
          </p:nvSpPr>
          <p:spPr>
            <a:xfrm>
              <a:off x="2073548" y="751935"/>
              <a:ext cx="5022300" cy="5022300"/>
            </a:xfrm>
            <a:prstGeom prst="blockArc">
              <a:avLst>
                <a:gd fmla="val 20520000" name="adj1"/>
                <a:gd fmla="val 3240000" name="adj2"/>
                <a:gd fmla="val 4637" name="adj3"/>
              </a:avLst>
            </a:prstGeom>
            <a:solidFill>
              <a:srgbClr val="A7C9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6081a6ce38_0_124"/>
            <p:cNvSpPr/>
            <p:nvPr/>
          </p:nvSpPr>
          <p:spPr>
            <a:xfrm>
              <a:off x="2073548" y="751935"/>
              <a:ext cx="5022300" cy="5022300"/>
            </a:xfrm>
            <a:prstGeom prst="blockArc">
              <a:avLst>
                <a:gd fmla="val 16200000" name="adj1"/>
                <a:gd fmla="val 20520000" name="adj2"/>
                <a:gd fmla="val 4637" name="adj3"/>
              </a:avLst>
            </a:prstGeom>
            <a:solidFill>
              <a:srgbClr val="A7C9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g6081a6ce38_0_124"/>
            <p:cNvSpPr/>
            <p:nvPr/>
          </p:nvSpPr>
          <p:spPr>
            <a:xfrm>
              <a:off x="3429619" y="2108006"/>
              <a:ext cx="2310300" cy="2310300"/>
            </a:xfrm>
            <a:prstGeom prst="ellipse">
              <a:avLst/>
            </a:prstGeom>
            <a:solidFill>
              <a:srgbClr val="0098A8"/>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g6081a6ce38_0_124"/>
            <p:cNvSpPr txBox="1"/>
            <p:nvPr/>
          </p:nvSpPr>
          <p:spPr>
            <a:xfrm>
              <a:off x="3767953" y="2446340"/>
              <a:ext cx="1633500" cy="1633500"/>
            </a:xfrm>
            <a:prstGeom prst="rect">
              <a:avLst/>
            </a:prstGeom>
            <a:noFill/>
            <a:ln>
              <a:noFill/>
            </a:ln>
          </p:spPr>
          <p:txBody>
            <a:bodyPr anchorCtr="0" anchor="ctr" bIns="35550" lIns="35550" spcFirstLastPara="1" rIns="35550" wrap="square" tIns="35550">
              <a:noAutofit/>
            </a:bodyPr>
            <a:lstStyle/>
            <a:p>
              <a:pPr indent="0" lvl="0" marL="0" marR="0" rtl="0" algn="ctr">
                <a:lnSpc>
                  <a:spcPct val="90000"/>
                </a:lnSpc>
                <a:spcBef>
                  <a:spcPts val="0"/>
                </a:spcBef>
                <a:spcAft>
                  <a:spcPts val="0"/>
                </a:spcAft>
                <a:buClr>
                  <a:srgbClr val="FFFFFF"/>
                </a:buClr>
                <a:buSzPts val="2800"/>
                <a:buFont typeface="Avenir"/>
                <a:buNone/>
              </a:pPr>
              <a:r>
                <a:rPr b="0" i="0" lang="en-US" sz="3000" u="none" cap="none" strike="noStrike">
                  <a:solidFill>
                    <a:srgbClr val="FFFFFF"/>
                  </a:solidFill>
                  <a:latin typeface="Avenir"/>
                  <a:ea typeface="Avenir"/>
                  <a:cs typeface="Avenir"/>
                  <a:sym typeface="Avenir"/>
                </a:rPr>
                <a:t>100+ </a:t>
              </a:r>
              <a:r>
                <a:rPr lang="en-US" sz="3000">
                  <a:solidFill>
                    <a:srgbClr val="FFFFFF"/>
                  </a:solidFill>
                  <a:latin typeface="Avenir"/>
                  <a:ea typeface="Avenir"/>
                  <a:cs typeface="Avenir"/>
                  <a:sym typeface="Avenir"/>
                </a:rPr>
                <a:t>non- </a:t>
              </a:r>
              <a:r>
                <a:rPr b="0" i="0" lang="en-US" sz="3000" u="none" cap="none" strike="noStrike">
                  <a:solidFill>
                    <a:srgbClr val="FFFFFF"/>
                  </a:solidFill>
                  <a:latin typeface="Avenir"/>
                  <a:ea typeface="Avenir"/>
                  <a:cs typeface="Avenir"/>
                  <a:sym typeface="Avenir"/>
                </a:rPr>
                <a:t>financial issues</a:t>
              </a:r>
              <a:endParaRPr sz="3000"/>
            </a:p>
          </p:txBody>
        </p:sp>
        <p:sp>
          <p:nvSpPr>
            <p:cNvPr id="174" name="Google Shape;174;g6081a6ce38_0_124"/>
            <p:cNvSpPr/>
            <p:nvPr/>
          </p:nvSpPr>
          <p:spPr>
            <a:xfrm>
              <a:off x="3776163" y="1552"/>
              <a:ext cx="1617300" cy="1617300"/>
            </a:xfrm>
            <a:prstGeom prst="ellipse">
              <a:avLst/>
            </a:prstGeom>
            <a:solidFill>
              <a:srgbClr val="0098A8"/>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6081a6ce38_0_124"/>
            <p:cNvSpPr txBox="1"/>
            <p:nvPr/>
          </p:nvSpPr>
          <p:spPr>
            <a:xfrm>
              <a:off x="3893716" y="238410"/>
              <a:ext cx="1388400" cy="11436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1400"/>
                <a:buFont typeface="Avenir"/>
                <a:buNone/>
              </a:pPr>
              <a:r>
                <a:rPr b="0" i="0" lang="en-US" sz="2500" u="none" cap="none" strike="noStrike">
                  <a:solidFill>
                    <a:srgbClr val="FFFFFF"/>
                  </a:solidFill>
                  <a:latin typeface="Avenir"/>
                  <a:ea typeface="Avenir"/>
                  <a:cs typeface="Avenir"/>
                  <a:sym typeface="Avenir"/>
                </a:rPr>
                <a:t>Environmental</a:t>
              </a:r>
              <a:endParaRPr sz="2500"/>
            </a:p>
          </p:txBody>
        </p:sp>
        <p:sp>
          <p:nvSpPr>
            <p:cNvPr id="176" name="Google Shape;176;g6081a6ce38_0_124"/>
            <p:cNvSpPr/>
            <p:nvPr/>
          </p:nvSpPr>
          <p:spPr>
            <a:xfrm>
              <a:off x="6109102" y="1696532"/>
              <a:ext cx="1617300" cy="1617300"/>
            </a:xfrm>
            <a:prstGeom prst="ellipse">
              <a:avLst/>
            </a:prstGeom>
            <a:solidFill>
              <a:srgbClr val="0098A8"/>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6081a6ce38_0_124"/>
            <p:cNvSpPr txBox="1"/>
            <p:nvPr/>
          </p:nvSpPr>
          <p:spPr>
            <a:xfrm>
              <a:off x="6345936" y="1933366"/>
              <a:ext cx="1143600" cy="11436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1400"/>
                <a:buFont typeface="Avenir"/>
                <a:buNone/>
              </a:pPr>
              <a:r>
                <a:rPr b="0" i="0" lang="en-US" sz="2500" u="none" cap="none" strike="noStrike">
                  <a:solidFill>
                    <a:srgbClr val="FFFFFF"/>
                  </a:solidFill>
                  <a:latin typeface="Avenir"/>
                  <a:ea typeface="Avenir"/>
                  <a:cs typeface="Avenir"/>
                  <a:sym typeface="Avenir"/>
                </a:rPr>
                <a:t>Social</a:t>
              </a:r>
              <a:endParaRPr sz="2500"/>
            </a:p>
          </p:txBody>
        </p:sp>
        <p:sp>
          <p:nvSpPr>
            <p:cNvPr id="178" name="Google Shape;178;g6081a6ce38_0_124"/>
            <p:cNvSpPr/>
            <p:nvPr/>
          </p:nvSpPr>
          <p:spPr>
            <a:xfrm>
              <a:off x="5217999" y="4439067"/>
              <a:ext cx="1617300" cy="1617300"/>
            </a:xfrm>
            <a:prstGeom prst="ellipse">
              <a:avLst/>
            </a:prstGeom>
            <a:solidFill>
              <a:srgbClr val="0098A8"/>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6081a6ce38_0_124"/>
            <p:cNvSpPr txBox="1"/>
            <p:nvPr/>
          </p:nvSpPr>
          <p:spPr>
            <a:xfrm>
              <a:off x="5454833" y="4675901"/>
              <a:ext cx="1143600" cy="11436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1400"/>
                <a:buFont typeface="Avenir"/>
                <a:buNone/>
              </a:pPr>
              <a:r>
                <a:rPr b="0" i="0" lang="en-US" sz="2500" u="none" cap="none" strike="noStrike">
                  <a:solidFill>
                    <a:srgbClr val="FFFFFF"/>
                  </a:solidFill>
                  <a:latin typeface="Avenir"/>
                  <a:ea typeface="Avenir"/>
                  <a:cs typeface="Avenir"/>
                  <a:sym typeface="Avenir"/>
                </a:rPr>
                <a:t>Governance</a:t>
              </a:r>
              <a:endParaRPr sz="2500"/>
            </a:p>
          </p:txBody>
        </p:sp>
        <p:sp>
          <p:nvSpPr>
            <p:cNvPr id="180" name="Google Shape;180;g6081a6ce38_0_124"/>
            <p:cNvSpPr/>
            <p:nvPr/>
          </p:nvSpPr>
          <p:spPr>
            <a:xfrm>
              <a:off x="2334327" y="4439067"/>
              <a:ext cx="1617300" cy="1617300"/>
            </a:xfrm>
            <a:prstGeom prst="ellipse">
              <a:avLst/>
            </a:prstGeom>
            <a:solidFill>
              <a:srgbClr val="0098A8"/>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g6081a6ce38_0_124"/>
            <p:cNvSpPr txBox="1"/>
            <p:nvPr/>
          </p:nvSpPr>
          <p:spPr>
            <a:xfrm>
              <a:off x="2448771" y="4675910"/>
              <a:ext cx="1388400" cy="11436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1400"/>
                <a:buFont typeface="Avenir"/>
                <a:buNone/>
              </a:pPr>
              <a:r>
                <a:rPr b="0" i="0" lang="en-US" sz="2500" u="none" cap="none" strike="noStrike">
                  <a:solidFill>
                    <a:srgbClr val="FFFFFF"/>
                  </a:solidFill>
                  <a:latin typeface="Avenir"/>
                  <a:ea typeface="Avenir"/>
                  <a:cs typeface="Avenir"/>
                  <a:sym typeface="Avenir"/>
                </a:rPr>
                <a:t>Technological</a:t>
              </a:r>
              <a:endParaRPr sz="2500"/>
            </a:p>
          </p:txBody>
        </p:sp>
        <p:sp>
          <p:nvSpPr>
            <p:cNvPr id="182" name="Google Shape;182;g6081a6ce38_0_124"/>
            <p:cNvSpPr/>
            <p:nvPr/>
          </p:nvSpPr>
          <p:spPr>
            <a:xfrm>
              <a:off x="1443224" y="1696532"/>
              <a:ext cx="1617300" cy="1617300"/>
            </a:xfrm>
            <a:prstGeom prst="ellipse">
              <a:avLst/>
            </a:prstGeom>
            <a:solidFill>
              <a:srgbClr val="0098A8"/>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6081a6ce38_0_124"/>
            <p:cNvSpPr txBox="1"/>
            <p:nvPr/>
          </p:nvSpPr>
          <p:spPr>
            <a:xfrm>
              <a:off x="1680058" y="1933366"/>
              <a:ext cx="1143600" cy="1143600"/>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Clr>
                  <a:srgbClr val="FFFFFF"/>
                </a:buClr>
                <a:buSzPts val="1400"/>
                <a:buFont typeface="Avenir"/>
                <a:buNone/>
              </a:pPr>
              <a:r>
                <a:rPr i="0" lang="en-US" sz="2500" u="none" cap="none" strike="noStrike">
                  <a:solidFill>
                    <a:srgbClr val="FFFFFF"/>
                  </a:solidFill>
                  <a:latin typeface="Avenir"/>
                  <a:ea typeface="Avenir"/>
                  <a:cs typeface="Avenir"/>
                  <a:sym typeface="Avenir"/>
                </a:rPr>
                <a:t>Geopolitical</a:t>
              </a:r>
              <a:endParaRPr sz="2500">
                <a:latin typeface="Avenir"/>
                <a:ea typeface="Avenir"/>
                <a:cs typeface="Avenir"/>
                <a:sym typeface="Avenir"/>
              </a:endParaRPr>
            </a:p>
          </p:txBody>
        </p:sp>
      </p:grpSp>
      <p:sp>
        <p:nvSpPr>
          <p:cNvPr id="184" name="Google Shape;184;g6081a6ce38_0_124"/>
          <p:cNvSpPr/>
          <p:nvPr/>
        </p:nvSpPr>
        <p:spPr>
          <a:xfrm>
            <a:off x="7120943" y="3091819"/>
            <a:ext cx="760200" cy="824400"/>
          </a:xfrm>
          <a:prstGeom prst="chevron">
            <a:avLst>
              <a:gd fmla="val 50000" name="adj"/>
            </a:avLst>
          </a:prstGeom>
          <a:solidFill>
            <a:srgbClr val="0098A8"/>
          </a:solidFill>
          <a:ln cap="flat" cmpd="sng" w="25400">
            <a:solidFill>
              <a:srgbClr val="006E7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venir"/>
              <a:buNone/>
            </a:pPr>
            <a:r>
              <a:t/>
            </a:r>
            <a:endParaRPr b="0" i="0" sz="2200" u="none" cap="none" strike="noStrike">
              <a:solidFill>
                <a:srgbClr val="525252"/>
              </a:solidFill>
              <a:latin typeface="Avenir"/>
              <a:ea typeface="Avenir"/>
              <a:cs typeface="Avenir"/>
              <a:sym typeface="Avenir"/>
            </a:endParaRPr>
          </a:p>
        </p:txBody>
      </p:sp>
      <p:sp>
        <p:nvSpPr>
          <p:cNvPr id="185" name="Google Shape;185;g6081a6ce38_0_124"/>
          <p:cNvSpPr/>
          <p:nvPr/>
        </p:nvSpPr>
        <p:spPr>
          <a:xfrm>
            <a:off x="16364649" y="3055274"/>
            <a:ext cx="760200" cy="824400"/>
          </a:xfrm>
          <a:prstGeom prst="chevron">
            <a:avLst>
              <a:gd fmla="val 50000" name="adj"/>
            </a:avLst>
          </a:prstGeom>
          <a:solidFill>
            <a:srgbClr val="0098A8"/>
          </a:solidFill>
          <a:ln cap="flat" cmpd="sng" w="25400">
            <a:solidFill>
              <a:srgbClr val="006E7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venir"/>
              <a:buNone/>
            </a:pPr>
            <a:r>
              <a:t/>
            </a:r>
            <a:endParaRPr b="0" i="0" sz="2200" u="none" cap="none" strike="noStrike">
              <a:solidFill>
                <a:srgbClr val="525252"/>
              </a:solidFill>
              <a:latin typeface="Avenir"/>
              <a:ea typeface="Avenir"/>
              <a:cs typeface="Avenir"/>
              <a:sym typeface="Avenir"/>
            </a:endParaRPr>
          </a:p>
        </p:txBody>
      </p:sp>
      <p:sp>
        <p:nvSpPr>
          <p:cNvPr id="186" name="Google Shape;186;g6081a6ce38_0_124"/>
          <p:cNvSpPr txBox="1"/>
          <p:nvPr/>
        </p:nvSpPr>
        <p:spPr>
          <a:xfrm>
            <a:off x="17645051" y="10332695"/>
            <a:ext cx="4308600" cy="1349700"/>
          </a:xfrm>
          <a:prstGeom prst="rect">
            <a:avLst/>
          </a:prstGeom>
          <a:noFill/>
          <a:ln>
            <a:noFill/>
          </a:ln>
        </p:spPr>
        <p:txBody>
          <a:bodyPr anchorCtr="0" anchor="t" bIns="45700" lIns="91425" spcFirstLastPara="1" rIns="91425" wrap="square" tIns="45700">
            <a:noAutofit/>
          </a:bodyPr>
          <a:lstStyle/>
          <a:p>
            <a:pPr indent="-330200" lvl="0" marL="285750" marR="0" rtl="0" algn="l">
              <a:lnSpc>
                <a:spcPct val="100000"/>
              </a:lnSpc>
              <a:spcBef>
                <a:spcPts val="0"/>
              </a:spcBef>
              <a:spcAft>
                <a:spcPts val="0"/>
              </a:spcAft>
              <a:buClr>
                <a:srgbClr val="0098A8"/>
              </a:buClr>
              <a:buSzPts val="2500"/>
              <a:buFont typeface="Avenir"/>
              <a:buChar char="•"/>
            </a:pPr>
            <a:r>
              <a:rPr i="0" lang="en-US" sz="2500" u="none" cap="none" strike="noStrike">
                <a:solidFill>
                  <a:srgbClr val="0098A8"/>
                </a:solidFill>
                <a:latin typeface="Avenir"/>
                <a:ea typeface="Avenir"/>
                <a:cs typeface="Avenir"/>
                <a:sym typeface="Avenir"/>
              </a:rPr>
              <a:t>Materiality matrix</a:t>
            </a:r>
            <a:endParaRPr sz="2500">
              <a:latin typeface="Avenir"/>
              <a:ea typeface="Avenir"/>
              <a:cs typeface="Avenir"/>
              <a:sym typeface="Avenir"/>
            </a:endParaRPr>
          </a:p>
          <a:p>
            <a:pPr indent="-330200" lvl="0" marL="285750" marR="0" rtl="0" algn="l">
              <a:lnSpc>
                <a:spcPct val="100000"/>
              </a:lnSpc>
              <a:spcBef>
                <a:spcPts val="0"/>
              </a:spcBef>
              <a:spcAft>
                <a:spcPts val="0"/>
              </a:spcAft>
              <a:buClr>
                <a:srgbClr val="0098A8"/>
              </a:buClr>
              <a:buSzPts val="2500"/>
              <a:buFont typeface="Avenir"/>
              <a:buChar char="•"/>
            </a:pPr>
            <a:r>
              <a:rPr i="0" lang="en-US" sz="2500" u="none" cap="none" strike="noStrike">
                <a:solidFill>
                  <a:srgbClr val="0098A8"/>
                </a:solidFill>
                <a:latin typeface="Avenir"/>
                <a:ea typeface="Avenir"/>
                <a:cs typeface="Avenir"/>
                <a:sym typeface="Avenir"/>
              </a:rPr>
              <a:t>Summary score table</a:t>
            </a:r>
            <a:endParaRPr sz="2500">
              <a:latin typeface="Avenir"/>
              <a:ea typeface="Avenir"/>
              <a:cs typeface="Avenir"/>
              <a:sym typeface="Avenir"/>
            </a:endParaRPr>
          </a:p>
          <a:p>
            <a:pPr indent="-330200" lvl="0" marL="285750" marR="0" rtl="0" algn="l">
              <a:lnSpc>
                <a:spcPct val="100000"/>
              </a:lnSpc>
              <a:spcBef>
                <a:spcPts val="0"/>
              </a:spcBef>
              <a:spcAft>
                <a:spcPts val="0"/>
              </a:spcAft>
              <a:buClr>
                <a:srgbClr val="0098A8"/>
              </a:buClr>
              <a:buSzPts val="2500"/>
              <a:buFont typeface="Avenir"/>
              <a:buChar char="•"/>
            </a:pPr>
            <a:r>
              <a:rPr i="0" lang="en-US" sz="2500" u="none" cap="none" strike="noStrike">
                <a:solidFill>
                  <a:srgbClr val="0098A8"/>
                </a:solidFill>
                <a:latin typeface="Avenir"/>
                <a:ea typeface="Avenir"/>
                <a:cs typeface="Avenir"/>
                <a:sym typeface="Avenir"/>
              </a:rPr>
              <a:t>Raw underlying data</a:t>
            </a:r>
            <a:endParaRPr sz="2500">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g6081a6ce38_0_145"/>
          <p:cNvSpPr txBox="1"/>
          <p:nvPr>
            <p:ph idx="1" type="body"/>
          </p:nvPr>
        </p:nvSpPr>
        <p:spPr>
          <a:xfrm>
            <a:off x="2448459" y="127353"/>
            <a:ext cx="19128300" cy="976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Montserrat"/>
              <a:buNone/>
            </a:pPr>
            <a:r>
              <a:rPr b="1" lang="en-US">
                <a:latin typeface="Montserrat"/>
                <a:ea typeface="Montserrat"/>
                <a:cs typeface="Montserrat"/>
                <a:sym typeface="Montserrat"/>
              </a:rPr>
              <a:t>Data driven materiality analysis</a:t>
            </a:r>
            <a:endParaRPr/>
          </a:p>
        </p:txBody>
      </p:sp>
      <p:grpSp>
        <p:nvGrpSpPr>
          <p:cNvPr id="192" name="Google Shape;192;g6081a6ce38_0_145"/>
          <p:cNvGrpSpPr/>
          <p:nvPr/>
        </p:nvGrpSpPr>
        <p:grpSpPr>
          <a:xfrm>
            <a:off x="2627550" y="1551343"/>
            <a:ext cx="19128909" cy="10124347"/>
            <a:chOff x="-575341" y="2269509"/>
            <a:chExt cx="14632379" cy="7875805"/>
          </a:xfrm>
        </p:grpSpPr>
        <p:grpSp>
          <p:nvGrpSpPr>
            <p:cNvPr id="193" name="Google Shape;193;g6081a6ce38_0_145"/>
            <p:cNvGrpSpPr/>
            <p:nvPr/>
          </p:nvGrpSpPr>
          <p:grpSpPr>
            <a:xfrm>
              <a:off x="3915712" y="3212547"/>
              <a:ext cx="5268703" cy="5013729"/>
              <a:chOff x="3766445" y="2818240"/>
              <a:chExt cx="5268703" cy="5013729"/>
            </a:xfrm>
          </p:grpSpPr>
          <p:sp>
            <p:nvSpPr>
              <p:cNvPr id="194" name="Google Shape;194;g6081a6ce38_0_145"/>
              <p:cNvSpPr/>
              <p:nvPr/>
            </p:nvSpPr>
            <p:spPr>
              <a:xfrm rot="-5400000">
                <a:off x="3639445" y="4484726"/>
                <a:ext cx="1930400" cy="1676400"/>
              </a:xfrm>
              <a:custGeom>
                <a:rect b="b" l="l" r="r" t="t"/>
                <a:pathLst>
                  <a:path extrusionOk="0" h="3352800" w="3860800">
                    <a:moveTo>
                      <a:pt x="3860800" y="1676400"/>
                    </a:moveTo>
                    <a:lnTo>
                      <a:pt x="2893065" y="3352800"/>
                    </a:lnTo>
                    <a:lnTo>
                      <a:pt x="967735" y="3352800"/>
                    </a:lnTo>
                    <a:lnTo>
                      <a:pt x="0" y="1676400"/>
                    </a:lnTo>
                    <a:lnTo>
                      <a:pt x="967735" y="0"/>
                    </a:lnTo>
                    <a:lnTo>
                      <a:pt x="2893065" y="0"/>
                    </a:lnTo>
                    <a:close/>
                  </a:path>
                </a:pathLst>
              </a:custGeom>
              <a:solidFill>
                <a:srgbClr val="FFFFFF"/>
              </a:solidFill>
              <a:ln cap="flat" cmpd="sng" w="25400">
                <a:solidFill>
                  <a:srgbClr val="004C5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venir"/>
                  <a:buNone/>
                </a:pPr>
                <a:r>
                  <a:t/>
                </a:r>
                <a:endParaRPr b="0" i="0" sz="1800" u="none" cap="none" strike="noStrike">
                  <a:solidFill>
                    <a:srgbClr val="FFFFFF"/>
                  </a:solidFill>
                  <a:latin typeface="Avenir"/>
                  <a:ea typeface="Avenir"/>
                  <a:cs typeface="Avenir"/>
                  <a:sym typeface="Avenir"/>
                </a:endParaRPr>
              </a:p>
            </p:txBody>
          </p:sp>
          <p:sp>
            <p:nvSpPr>
              <p:cNvPr id="195" name="Google Shape;195;g6081a6ce38_0_145"/>
              <p:cNvSpPr/>
              <p:nvPr/>
            </p:nvSpPr>
            <p:spPr>
              <a:xfrm rot="-5400000">
                <a:off x="4694514" y="5198828"/>
                <a:ext cx="1248467" cy="248197"/>
              </a:xfrm>
              <a:custGeom>
                <a:rect b="b" l="l" r="r" t="t"/>
                <a:pathLst>
                  <a:path extrusionOk="0" h="248197" w="1248467">
                    <a:moveTo>
                      <a:pt x="1248467" y="651"/>
                    </a:moveTo>
                    <a:lnTo>
                      <a:pt x="1105567" y="248197"/>
                    </a:lnTo>
                    <a:lnTo>
                      <a:pt x="142902" y="248197"/>
                    </a:lnTo>
                    <a:lnTo>
                      <a:pt x="0" y="649"/>
                    </a:lnTo>
                    <a:lnTo>
                      <a:pt x="374" y="0"/>
                    </a:lnTo>
                    <a:lnTo>
                      <a:pt x="1248092" y="0"/>
                    </a:lnTo>
                    <a:close/>
                  </a:path>
                </a:pathLst>
              </a:custGeom>
              <a:solidFill>
                <a:srgbClr val="004C54"/>
              </a:solidFill>
              <a:ln cap="flat" cmpd="sng" w="25400">
                <a:solidFill>
                  <a:srgbClr val="004C5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venir"/>
                  <a:buNone/>
                </a:pPr>
                <a:r>
                  <a:t/>
                </a:r>
                <a:endParaRPr b="0" i="0" sz="1800" u="none" cap="none" strike="noStrike">
                  <a:solidFill>
                    <a:srgbClr val="FFFFFF"/>
                  </a:solidFill>
                  <a:latin typeface="Avenir"/>
                  <a:ea typeface="Avenir"/>
                  <a:cs typeface="Avenir"/>
                  <a:sym typeface="Avenir"/>
                </a:endParaRPr>
              </a:p>
            </p:txBody>
          </p:sp>
          <p:sp>
            <p:nvSpPr>
              <p:cNvPr id="196" name="Google Shape;196;g6081a6ce38_0_145"/>
              <p:cNvSpPr/>
              <p:nvPr/>
            </p:nvSpPr>
            <p:spPr>
              <a:xfrm rot="-5400000">
                <a:off x="4547319" y="2945240"/>
                <a:ext cx="1930400" cy="1676400"/>
              </a:xfrm>
              <a:custGeom>
                <a:rect b="b" l="l" r="r" t="t"/>
                <a:pathLst>
                  <a:path extrusionOk="0" h="3352800" w="3860800">
                    <a:moveTo>
                      <a:pt x="3860800" y="1676400"/>
                    </a:moveTo>
                    <a:lnTo>
                      <a:pt x="2893065" y="3352800"/>
                    </a:lnTo>
                    <a:lnTo>
                      <a:pt x="967735" y="3352800"/>
                    </a:lnTo>
                    <a:lnTo>
                      <a:pt x="0" y="1676400"/>
                    </a:lnTo>
                    <a:lnTo>
                      <a:pt x="967735" y="0"/>
                    </a:lnTo>
                    <a:lnTo>
                      <a:pt x="2893065" y="0"/>
                    </a:lnTo>
                    <a:close/>
                  </a:path>
                </a:pathLst>
              </a:custGeom>
              <a:solidFill>
                <a:srgbClr val="FFFFFF"/>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venir"/>
                  <a:buNone/>
                </a:pPr>
                <a:r>
                  <a:t/>
                </a:r>
                <a:endParaRPr b="0" i="0" sz="1800" u="none" cap="none" strike="noStrike">
                  <a:solidFill>
                    <a:srgbClr val="FFFFFF"/>
                  </a:solidFill>
                  <a:latin typeface="Avenir"/>
                  <a:ea typeface="Avenir"/>
                  <a:cs typeface="Avenir"/>
                  <a:sym typeface="Avenir"/>
                </a:endParaRPr>
              </a:p>
            </p:txBody>
          </p:sp>
          <p:sp>
            <p:nvSpPr>
              <p:cNvPr id="197" name="Google Shape;197;g6081a6ce38_0_145"/>
              <p:cNvSpPr/>
              <p:nvPr/>
            </p:nvSpPr>
            <p:spPr>
              <a:xfrm rot="-5400000">
                <a:off x="5419086" y="3817007"/>
                <a:ext cx="776868" cy="1086399"/>
              </a:xfrm>
              <a:custGeom>
                <a:rect b="b" l="l" r="r" t="t"/>
                <a:pathLst>
                  <a:path extrusionOk="0" h="1086399" w="776868">
                    <a:moveTo>
                      <a:pt x="776868" y="1086397"/>
                    </a:moveTo>
                    <a:lnTo>
                      <a:pt x="776867" y="1086399"/>
                    </a:lnTo>
                    <a:lnTo>
                      <a:pt x="483868" y="1086399"/>
                    </a:lnTo>
                    <a:lnTo>
                      <a:pt x="0" y="248199"/>
                    </a:lnTo>
                    <a:lnTo>
                      <a:pt x="143278" y="0"/>
                    </a:lnTo>
                    <a:lnTo>
                      <a:pt x="149724" y="0"/>
                    </a:lnTo>
                    <a:close/>
                  </a:path>
                </a:pathLst>
              </a:cu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venir"/>
                  <a:buNone/>
                </a:pPr>
                <a:r>
                  <a:t/>
                </a:r>
                <a:endParaRPr b="0" i="0" sz="1800" u="none" cap="none" strike="noStrike">
                  <a:solidFill>
                    <a:srgbClr val="FFFFFF"/>
                  </a:solidFill>
                  <a:latin typeface="Avenir"/>
                  <a:ea typeface="Avenir"/>
                  <a:cs typeface="Avenir"/>
                  <a:sym typeface="Avenir"/>
                </a:endParaRPr>
              </a:p>
            </p:txBody>
          </p:sp>
          <p:sp>
            <p:nvSpPr>
              <p:cNvPr id="198" name="Google Shape;198;g6081a6ce38_0_145"/>
              <p:cNvSpPr/>
              <p:nvPr/>
            </p:nvSpPr>
            <p:spPr>
              <a:xfrm rot="-5400000">
                <a:off x="6323871" y="2945240"/>
                <a:ext cx="1930400" cy="1676400"/>
              </a:xfrm>
              <a:custGeom>
                <a:rect b="b" l="l" r="r" t="t"/>
                <a:pathLst>
                  <a:path extrusionOk="0" h="3352800" w="3860800">
                    <a:moveTo>
                      <a:pt x="3860800" y="1676400"/>
                    </a:moveTo>
                    <a:lnTo>
                      <a:pt x="2893065" y="3352800"/>
                    </a:lnTo>
                    <a:lnTo>
                      <a:pt x="967735" y="3352800"/>
                    </a:lnTo>
                    <a:lnTo>
                      <a:pt x="0" y="1676400"/>
                    </a:lnTo>
                    <a:lnTo>
                      <a:pt x="967735" y="0"/>
                    </a:lnTo>
                    <a:lnTo>
                      <a:pt x="2893065" y="0"/>
                    </a:lnTo>
                    <a:close/>
                  </a:path>
                </a:pathLst>
              </a:custGeom>
              <a:solidFill>
                <a:srgbClr val="FFFFFF"/>
              </a:solidFill>
              <a:ln cap="flat" cmpd="sng" w="25400">
                <a:solidFill>
                  <a:srgbClr val="0098A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venir"/>
                  <a:buNone/>
                </a:pPr>
                <a:r>
                  <a:t/>
                </a:r>
                <a:endParaRPr b="0" i="0" sz="1800" u="none" cap="none" strike="noStrike">
                  <a:solidFill>
                    <a:srgbClr val="FFFFFF"/>
                  </a:solidFill>
                  <a:latin typeface="Avenir"/>
                  <a:ea typeface="Avenir"/>
                  <a:cs typeface="Avenir"/>
                  <a:sym typeface="Avenir"/>
                </a:endParaRPr>
              </a:p>
            </p:txBody>
          </p:sp>
          <p:sp>
            <p:nvSpPr>
              <p:cNvPr id="199" name="Google Shape;199;g6081a6ce38_0_145"/>
              <p:cNvSpPr/>
              <p:nvPr/>
            </p:nvSpPr>
            <p:spPr>
              <a:xfrm rot="-5400000">
                <a:off x="6605636" y="3817009"/>
                <a:ext cx="776867" cy="1086395"/>
              </a:xfrm>
              <a:custGeom>
                <a:rect b="b" l="l" r="r" t="t"/>
                <a:pathLst>
                  <a:path extrusionOk="0" h="1086395" w="776867">
                    <a:moveTo>
                      <a:pt x="776867" y="0"/>
                    </a:moveTo>
                    <a:lnTo>
                      <a:pt x="149724" y="1086395"/>
                    </a:lnTo>
                    <a:lnTo>
                      <a:pt x="143276" y="1086395"/>
                    </a:lnTo>
                    <a:lnTo>
                      <a:pt x="0" y="838200"/>
                    </a:lnTo>
                    <a:lnTo>
                      <a:pt x="483868" y="0"/>
                    </a:lnTo>
                    <a:close/>
                  </a:path>
                </a:pathLst>
              </a:custGeom>
              <a:solidFill>
                <a:srgbClr val="0098A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venir"/>
                  <a:buNone/>
                </a:pPr>
                <a:r>
                  <a:t/>
                </a:r>
                <a:endParaRPr b="0" i="0" sz="1800" u="none" cap="none" strike="noStrike">
                  <a:solidFill>
                    <a:srgbClr val="FFFFFF"/>
                  </a:solidFill>
                  <a:latin typeface="Avenir"/>
                  <a:ea typeface="Avenir"/>
                  <a:cs typeface="Avenir"/>
                  <a:sym typeface="Avenir"/>
                </a:endParaRPr>
              </a:p>
            </p:txBody>
          </p:sp>
          <p:sp>
            <p:nvSpPr>
              <p:cNvPr id="200" name="Google Shape;200;g6081a6ce38_0_145"/>
              <p:cNvSpPr/>
              <p:nvPr/>
            </p:nvSpPr>
            <p:spPr>
              <a:xfrm rot="-5400000">
                <a:off x="7231748" y="4484726"/>
                <a:ext cx="1930400" cy="1676400"/>
              </a:xfrm>
              <a:custGeom>
                <a:rect b="b" l="l" r="r" t="t"/>
                <a:pathLst>
                  <a:path extrusionOk="0" h="3352800" w="3860800">
                    <a:moveTo>
                      <a:pt x="3860800" y="1676400"/>
                    </a:moveTo>
                    <a:lnTo>
                      <a:pt x="2893065" y="3352800"/>
                    </a:lnTo>
                    <a:lnTo>
                      <a:pt x="967735" y="3352800"/>
                    </a:lnTo>
                    <a:lnTo>
                      <a:pt x="0" y="1676400"/>
                    </a:lnTo>
                    <a:lnTo>
                      <a:pt x="967735" y="0"/>
                    </a:lnTo>
                    <a:lnTo>
                      <a:pt x="2893065" y="0"/>
                    </a:lnTo>
                    <a:close/>
                  </a:path>
                </a:pathLst>
              </a:custGeom>
              <a:solidFill>
                <a:srgbClr val="FFFFFF"/>
              </a:solidFill>
              <a:ln cap="flat" cmpd="sng" w="25400">
                <a:solidFill>
                  <a:srgbClr val="BFB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venir"/>
                  <a:buNone/>
                </a:pPr>
                <a:r>
                  <a:t/>
                </a:r>
                <a:endParaRPr b="0" i="0" sz="1800" u="none" cap="none" strike="noStrike">
                  <a:solidFill>
                    <a:srgbClr val="FFFFFF"/>
                  </a:solidFill>
                  <a:latin typeface="Avenir"/>
                  <a:ea typeface="Avenir"/>
                  <a:cs typeface="Avenir"/>
                  <a:sym typeface="Avenir"/>
                </a:endParaRPr>
              </a:p>
            </p:txBody>
          </p:sp>
          <p:sp>
            <p:nvSpPr>
              <p:cNvPr id="201" name="Google Shape;201;g6081a6ce38_0_145"/>
              <p:cNvSpPr/>
              <p:nvPr/>
            </p:nvSpPr>
            <p:spPr>
              <a:xfrm rot="-5400000">
                <a:off x="6858611" y="5198831"/>
                <a:ext cx="1248464" cy="248190"/>
              </a:xfrm>
              <a:custGeom>
                <a:rect b="b" l="l" r="r" t="t"/>
                <a:pathLst>
                  <a:path extrusionOk="0" h="248190" w="1248464">
                    <a:moveTo>
                      <a:pt x="1248464" y="247543"/>
                    </a:moveTo>
                    <a:lnTo>
                      <a:pt x="1248090" y="248190"/>
                    </a:lnTo>
                    <a:lnTo>
                      <a:pt x="372" y="248190"/>
                    </a:lnTo>
                    <a:lnTo>
                      <a:pt x="0" y="247545"/>
                    </a:lnTo>
                    <a:lnTo>
                      <a:pt x="142900" y="0"/>
                    </a:lnTo>
                    <a:lnTo>
                      <a:pt x="1105565" y="0"/>
                    </a:lnTo>
                    <a:close/>
                  </a:path>
                </a:pathLst>
              </a:custGeom>
              <a:solidFill>
                <a:srgbClr val="BFBF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venir"/>
                  <a:buNone/>
                </a:pPr>
                <a:r>
                  <a:t/>
                </a:r>
                <a:endParaRPr b="0" i="0" sz="1800" u="none" cap="none" strike="noStrike">
                  <a:solidFill>
                    <a:srgbClr val="FFFFFF"/>
                  </a:solidFill>
                  <a:latin typeface="Avenir"/>
                  <a:ea typeface="Avenir"/>
                  <a:cs typeface="Avenir"/>
                  <a:sym typeface="Avenir"/>
                </a:endParaRPr>
              </a:p>
            </p:txBody>
          </p:sp>
          <p:sp>
            <p:nvSpPr>
              <p:cNvPr id="202" name="Google Shape;202;g6081a6ce38_0_145"/>
              <p:cNvSpPr/>
              <p:nvPr/>
            </p:nvSpPr>
            <p:spPr>
              <a:xfrm rot="-5400000">
                <a:off x="6323876" y="6028569"/>
                <a:ext cx="1930400" cy="1676400"/>
              </a:xfrm>
              <a:custGeom>
                <a:rect b="b" l="l" r="r" t="t"/>
                <a:pathLst>
                  <a:path extrusionOk="0" h="3352800" w="3860800">
                    <a:moveTo>
                      <a:pt x="3860800" y="1676400"/>
                    </a:moveTo>
                    <a:lnTo>
                      <a:pt x="2893065" y="3352800"/>
                    </a:lnTo>
                    <a:lnTo>
                      <a:pt x="967735" y="3352800"/>
                    </a:lnTo>
                    <a:lnTo>
                      <a:pt x="0" y="1676400"/>
                    </a:lnTo>
                    <a:lnTo>
                      <a:pt x="967735" y="0"/>
                    </a:lnTo>
                    <a:lnTo>
                      <a:pt x="2893065" y="0"/>
                    </a:lnTo>
                    <a:close/>
                  </a:path>
                </a:pathLst>
              </a:custGeom>
              <a:solidFill>
                <a:srgbClr val="FFFFFF"/>
              </a:solidFill>
              <a:ln cap="flat" cmpd="sng" w="25400">
                <a:solidFill>
                  <a:srgbClr val="00D2D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venir"/>
                  <a:buNone/>
                </a:pPr>
                <a:r>
                  <a:t/>
                </a:r>
                <a:endParaRPr b="0" i="0" sz="1800" u="none" cap="none" strike="noStrike">
                  <a:solidFill>
                    <a:srgbClr val="FFFFFF"/>
                  </a:solidFill>
                  <a:latin typeface="Avenir"/>
                  <a:ea typeface="Avenir"/>
                  <a:cs typeface="Avenir"/>
                  <a:sym typeface="Avenir"/>
                </a:endParaRPr>
              </a:p>
            </p:txBody>
          </p:sp>
          <p:sp>
            <p:nvSpPr>
              <p:cNvPr id="203" name="Google Shape;203;g6081a6ce38_0_145"/>
              <p:cNvSpPr/>
              <p:nvPr/>
            </p:nvSpPr>
            <p:spPr>
              <a:xfrm rot="-5400000">
                <a:off x="6605639" y="5746806"/>
                <a:ext cx="776865" cy="1086390"/>
              </a:xfrm>
              <a:custGeom>
                <a:rect b="b" l="l" r="r" t="t"/>
                <a:pathLst>
                  <a:path extrusionOk="0" h="1086390" w="776865">
                    <a:moveTo>
                      <a:pt x="776865" y="838200"/>
                    </a:moveTo>
                    <a:lnTo>
                      <a:pt x="633593" y="1086390"/>
                    </a:lnTo>
                    <a:lnTo>
                      <a:pt x="627140" y="1086390"/>
                    </a:lnTo>
                    <a:lnTo>
                      <a:pt x="0" y="0"/>
                    </a:lnTo>
                    <a:lnTo>
                      <a:pt x="292998" y="0"/>
                    </a:lnTo>
                    <a:close/>
                  </a:path>
                </a:pathLst>
              </a:custGeom>
              <a:solidFill>
                <a:srgbClr val="00D2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venir"/>
                  <a:buNone/>
                </a:pPr>
                <a:r>
                  <a:t/>
                </a:r>
                <a:endParaRPr b="0" i="0" sz="1800" u="none" cap="none" strike="noStrike">
                  <a:solidFill>
                    <a:srgbClr val="FFFFFF"/>
                  </a:solidFill>
                  <a:latin typeface="Avenir"/>
                  <a:ea typeface="Avenir"/>
                  <a:cs typeface="Avenir"/>
                  <a:sym typeface="Avenir"/>
                </a:endParaRPr>
              </a:p>
            </p:txBody>
          </p:sp>
          <p:sp>
            <p:nvSpPr>
              <p:cNvPr id="204" name="Google Shape;204;g6081a6ce38_0_145"/>
              <p:cNvSpPr/>
              <p:nvPr/>
            </p:nvSpPr>
            <p:spPr>
              <a:xfrm rot="-5400000">
                <a:off x="4547319" y="6028569"/>
                <a:ext cx="1930400" cy="1676400"/>
              </a:xfrm>
              <a:custGeom>
                <a:rect b="b" l="l" r="r" t="t"/>
                <a:pathLst>
                  <a:path extrusionOk="0" h="3352800" w="3860800">
                    <a:moveTo>
                      <a:pt x="3860800" y="1676400"/>
                    </a:moveTo>
                    <a:lnTo>
                      <a:pt x="2893065" y="3352800"/>
                    </a:lnTo>
                    <a:lnTo>
                      <a:pt x="967735" y="3352800"/>
                    </a:lnTo>
                    <a:lnTo>
                      <a:pt x="0" y="1676400"/>
                    </a:lnTo>
                    <a:lnTo>
                      <a:pt x="967735" y="0"/>
                    </a:lnTo>
                    <a:lnTo>
                      <a:pt x="2893065" y="0"/>
                    </a:lnTo>
                    <a:close/>
                  </a:path>
                </a:pathLst>
              </a:custGeom>
              <a:solidFill>
                <a:srgbClr val="FFFFFF"/>
              </a:solidFill>
              <a:ln cap="flat" cmpd="sng" w="25400">
                <a:solidFill>
                  <a:srgbClr val="C7436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venir"/>
                  <a:buNone/>
                </a:pPr>
                <a:r>
                  <a:t/>
                </a:r>
                <a:endParaRPr b="0" i="0" sz="1800" u="none" cap="none" strike="noStrike">
                  <a:solidFill>
                    <a:srgbClr val="FFFFFF"/>
                  </a:solidFill>
                  <a:latin typeface="Avenir"/>
                  <a:ea typeface="Avenir"/>
                  <a:cs typeface="Avenir"/>
                  <a:sym typeface="Avenir"/>
                </a:endParaRPr>
              </a:p>
            </p:txBody>
          </p:sp>
          <p:sp>
            <p:nvSpPr>
              <p:cNvPr id="205" name="Google Shape;205;g6081a6ce38_0_145"/>
              <p:cNvSpPr/>
              <p:nvPr/>
            </p:nvSpPr>
            <p:spPr>
              <a:xfrm rot="-5400000">
                <a:off x="5419086" y="5746804"/>
                <a:ext cx="776869" cy="1086399"/>
              </a:xfrm>
              <a:custGeom>
                <a:rect b="b" l="l" r="r" t="t"/>
                <a:pathLst>
                  <a:path extrusionOk="0" h="1086399" w="776869">
                    <a:moveTo>
                      <a:pt x="776869" y="248199"/>
                    </a:moveTo>
                    <a:lnTo>
                      <a:pt x="293002" y="1086399"/>
                    </a:lnTo>
                    <a:lnTo>
                      <a:pt x="1" y="1086399"/>
                    </a:lnTo>
                    <a:lnTo>
                      <a:pt x="0" y="1086397"/>
                    </a:lnTo>
                    <a:lnTo>
                      <a:pt x="627144" y="0"/>
                    </a:lnTo>
                    <a:lnTo>
                      <a:pt x="633591" y="0"/>
                    </a:lnTo>
                    <a:close/>
                  </a:path>
                </a:pathLst>
              </a:custGeom>
              <a:solidFill>
                <a:srgbClr val="C7436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venir"/>
                  <a:buNone/>
                </a:pPr>
                <a:r>
                  <a:t/>
                </a:r>
                <a:endParaRPr b="0" i="0" sz="1800" u="none" cap="none" strike="noStrike">
                  <a:solidFill>
                    <a:srgbClr val="FFFFFF"/>
                  </a:solidFill>
                  <a:latin typeface="Avenir"/>
                  <a:ea typeface="Avenir"/>
                  <a:cs typeface="Avenir"/>
                  <a:sym typeface="Avenir"/>
                </a:endParaRPr>
              </a:p>
            </p:txBody>
          </p:sp>
          <p:sp>
            <p:nvSpPr>
              <p:cNvPr id="206" name="Google Shape;206;g6081a6ce38_0_145"/>
              <p:cNvSpPr/>
              <p:nvPr/>
            </p:nvSpPr>
            <p:spPr>
              <a:xfrm>
                <a:off x="5442846" y="5018124"/>
                <a:ext cx="305371" cy="610743"/>
              </a:xfrm>
              <a:custGeom>
                <a:rect b="b" l="l" r="r" t="t"/>
                <a:pathLst>
                  <a:path extrusionOk="0" h="1454150" w="727075">
                    <a:moveTo>
                      <a:pt x="0" y="0"/>
                    </a:moveTo>
                    <a:cubicBezTo>
                      <a:pt x="401552" y="0"/>
                      <a:pt x="727075" y="325523"/>
                      <a:pt x="727075" y="727075"/>
                    </a:cubicBezTo>
                    <a:cubicBezTo>
                      <a:pt x="727075" y="1128627"/>
                      <a:pt x="401552" y="1454150"/>
                      <a:pt x="0" y="1454150"/>
                    </a:cubicBezTo>
                    <a:close/>
                  </a:path>
                </a:pathLst>
              </a:custGeom>
              <a:solidFill>
                <a:srgbClr val="004C54"/>
              </a:solidFill>
              <a:ln cap="flat" cmpd="sng" w="25400">
                <a:solidFill>
                  <a:srgbClr val="004C5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venir"/>
                  <a:buNone/>
                </a:pPr>
                <a:r>
                  <a:t/>
                </a:r>
                <a:endParaRPr b="1" i="0" sz="1800" u="none" cap="none" strike="noStrike">
                  <a:solidFill>
                    <a:srgbClr val="FFFFFF"/>
                  </a:solidFill>
                  <a:latin typeface="Avenir"/>
                  <a:ea typeface="Avenir"/>
                  <a:cs typeface="Avenir"/>
                  <a:sym typeface="Avenir"/>
                </a:endParaRPr>
              </a:p>
            </p:txBody>
          </p:sp>
          <p:sp>
            <p:nvSpPr>
              <p:cNvPr id="207" name="Google Shape;207;g6081a6ce38_0_145"/>
              <p:cNvSpPr/>
              <p:nvPr/>
            </p:nvSpPr>
            <p:spPr>
              <a:xfrm rot="3594951">
                <a:off x="5826654" y="4333443"/>
                <a:ext cx="304597" cy="609194"/>
              </a:xfrm>
              <a:custGeom>
                <a:rect b="b" l="l" r="r" t="t"/>
                <a:pathLst>
                  <a:path extrusionOk="0" h="1454150" w="727075">
                    <a:moveTo>
                      <a:pt x="0" y="0"/>
                    </a:moveTo>
                    <a:cubicBezTo>
                      <a:pt x="401552" y="0"/>
                      <a:pt x="727075" y="325523"/>
                      <a:pt x="727075" y="727075"/>
                    </a:cubicBezTo>
                    <a:cubicBezTo>
                      <a:pt x="727075" y="1128627"/>
                      <a:pt x="401552" y="1454150"/>
                      <a:pt x="0" y="1454150"/>
                    </a:cubicBezTo>
                    <a:close/>
                  </a:path>
                </a:pathLst>
              </a:cu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venir"/>
                  <a:buNone/>
                </a:pPr>
                <a:r>
                  <a:t/>
                </a:r>
                <a:endParaRPr b="1" i="0" sz="1800" u="none" cap="none" strike="noStrike">
                  <a:solidFill>
                    <a:srgbClr val="FFFFFF"/>
                  </a:solidFill>
                  <a:latin typeface="Avenir"/>
                  <a:ea typeface="Avenir"/>
                  <a:cs typeface="Avenir"/>
                  <a:sym typeface="Avenir"/>
                </a:endParaRPr>
              </a:p>
            </p:txBody>
          </p:sp>
          <p:sp>
            <p:nvSpPr>
              <p:cNvPr id="208" name="Google Shape;208;g6081a6ce38_0_145"/>
              <p:cNvSpPr txBox="1"/>
              <p:nvPr/>
            </p:nvSpPr>
            <p:spPr>
              <a:xfrm>
                <a:off x="5392688" y="5138262"/>
                <a:ext cx="387000" cy="45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venir"/>
                  <a:buNone/>
                </a:pPr>
                <a:r>
                  <a:rPr b="1" i="0" lang="en-US" sz="1800" u="none" cap="none" strike="noStrike">
                    <a:solidFill>
                      <a:srgbClr val="FFFFFF"/>
                    </a:solidFill>
                    <a:latin typeface="Avenir"/>
                    <a:ea typeface="Avenir"/>
                    <a:cs typeface="Avenir"/>
                    <a:sym typeface="Avenir"/>
                  </a:rPr>
                  <a:t>5</a:t>
                </a:r>
                <a:endParaRPr/>
              </a:p>
            </p:txBody>
          </p:sp>
          <p:sp>
            <p:nvSpPr>
              <p:cNvPr id="209" name="Google Shape;209;g6081a6ce38_0_145"/>
              <p:cNvSpPr txBox="1"/>
              <p:nvPr/>
            </p:nvSpPr>
            <p:spPr>
              <a:xfrm>
                <a:off x="5779690" y="4382089"/>
                <a:ext cx="387000" cy="45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venir"/>
                  <a:buNone/>
                </a:pPr>
                <a:r>
                  <a:rPr b="1" i="0" lang="en-US" sz="1800" u="none" cap="none" strike="noStrike">
                    <a:solidFill>
                      <a:srgbClr val="FFFFFF"/>
                    </a:solidFill>
                    <a:latin typeface="Avenir"/>
                    <a:ea typeface="Avenir"/>
                    <a:cs typeface="Avenir"/>
                    <a:sym typeface="Avenir"/>
                  </a:rPr>
                  <a:t>6</a:t>
                </a:r>
                <a:endParaRPr/>
              </a:p>
            </p:txBody>
          </p:sp>
          <p:sp>
            <p:nvSpPr>
              <p:cNvPr id="210" name="Google Shape;210;g6081a6ce38_0_145"/>
              <p:cNvSpPr/>
              <p:nvPr/>
            </p:nvSpPr>
            <p:spPr>
              <a:xfrm rot="7205049">
                <a:off x="6625319" y="4319582"/>
                <a:ext cx="304597" cy="609194"/>
              </a:xfrm>
              <a:custGeom>
                <a:rect b="b" l="l" r="r" t="t"/>
                <a:pathLst>
                  <a:path extrusionOk="0" h="1454150" w="727075">
                    <a:moveTo>
                      <a:pt x="0" y="0"/>
                    </a:moveTo>
                    <a:cubicBezTo>
                      <a:pt x="401552" y="0"/>
                      <a:pt x="727075" y="325523"/>
                      <a:pt x="727075" y="727075"/>
                    </a:cubicBezTo>
                    <a:cubicBezTo>
                      <a:pt x="727075" y="1128627"/>
                      <a:pt x="401552" y="1454150"/>
                      <a:pt x="0" y="1454150"/>
                    </a:cubicBezTo>
                    <a:close/>
                  </a:path>
                </a:pathLst>
              </a:custGeom>
              <a:solidFill>
                <a:srgbClr val="0098A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venir"/>
                  <a:buNone/>
                </a:pPr>
                <a:r>
                  <a:t/>
                </a:r>
                <a:endParaRPr b="1" i="0" sz="1800" u="none" cap="none" strike="noStrike">
                  <a:solidFill>
                    <a:srgbClr val="FFFFFF"/>
                  </a:solidFill>
                  <a:latin typeface="Avenir"/>
                  <a:ea typeface="Avenir"/>
                  <a:cs typeface="Avenir"/>
                  <a:sym typeface="Avenir"/>
                </a:endParaRPr>
              </a:p>
            </p:txBody>
          </p:sp>
          <p:sp>
            <p:nvSpPr>
              <p:cNvPr id="211" name="Google Shape;211;g6081a6ce38_0_145"/>
              <p:cNvSpPr/>
              <p:nvPr/>
            </p:nvSpPr>
            <p:spPr>
              <a:xfrm rot="10800000">
                <a:off x="7053376" y="5016985"/>
                <a:ext cx="305371" cy="610743"/>
              </a:xfrm>
              <a:custGeom>
                <a:rect b="b" l="l" r="r" t="t"/>
                <a:pathLst>
                  <a:path extrusionOk="0" h="1454150" w="727075">
                    <a:moveTo>
                      <a:pt x="0" y="0"/>
                    </a:moveTo>
                    <a:cubicBezTo>
                      <a:pt x="401552" y="0"/>
                      <a:pt x="727075" y="325523"/>
                      <a:pt x="727075" y="727075"/>
                    </a:cubicBezTo>
                    <a:cubicBezTo>
                      <a:pt x="727075" y="1128627"/>
                      <a:pt x="401552" y="1454150"/>
                      <a:pt x="0" y="1454150"/>
                    </a:cubicBezTo>
                    <a:close/>
                  </a:path>
                </a:pathLst>
              </a:custGeom>
              <a:solidFill>
                <a:srgbClr val="BFBF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venir"/>
                  <a:buNone/>
                </a:pPr>
                <a:r>
                  <a:t/>
                </a:r>
                <a:endParaRPr b="1" i="0" sz="1800" u="none" cap="none" strike="noStrike">
                  <a:solidFill>
                    <a:srgbClr val="FFFFFF"/>
                  </a:solidFill>
                  <a:latin typeface="Avenir"/>
                  <a:ea typeface="Avenir"/>
                  <a:cs typeface="Avenir"/>
                  <a:sym typeface="Avenir"/>
                </a:endParaRPr>
              </a:p>
            </p:txBody>
          </p:sp>
          <p:sp>
            <p:nvSpPr>
              <p:cNvPr id="212" name="Google Shape;212;g6081a6ce38_0_145"/>
              <p:cNvSpPr txBox="1"/>
              <p:nvPr/>
            </p:nvSpPr>
            <p:spPr>
              <a:xfrm>
                <a:off x="7149669" y="5112157"/>
                <a:ext cx="321300" cy="433800"/>
              </a:xfrm>
              <a:prstGeom prst="rect">
                <a:avLst/>
              </a:prstGeom>
              <a:solidFill>
                <a:srgbClr val="BFB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venir"/>
                  <a:buNone/>
                </a:pPr>
                <a:r>
                  <a:rPr b="1" i="0" lang="en-US" sz="1800" u="none" cap="none" strike="noStrike">
                    <a:solidFill>
                      <a:srgbClr val="FFFFFF"/>
                    </a:solidFill>
                    <a:latin typeface="Avenir"/>
                    <a:ea typeface="Avenir"/>
                    <a:cs typeface="Avenir"/>
                    <a:sym typeface="Avenir"/>
                  </a:rPr>
                  <a:t>2</a:t>
                </a:r>
                <a:endParaRPr/>
              </a:p>
            </p:txBody>
          </p:sp>
          <p:sp>
            <p:nvSpPr>
              <p:cNvPr id="213" name="Google Shape;213;g6081a6ce38_0_145"/>
              <p:cNvSpPr txBox="1"/>
              <p:nvPr/>
            </p:nvSpPr>
            <p:spPr>
              <a:xfrm>
                <a:off x="6664999" y="4375546"/>
                <a:ext cx="387000" cy="45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venir"/>
                  <a:buNone/>
                </a:pPr>
                <a:r>
                  <a:rPr b="1" i="0" lang="en-US" sz="1800" u="none" cap="none" strike="noStrike">
                    <a:solidFill>
                      <a:srgbClr val="FFFFFF"/>
                    </a:solidFill>
                    <a:latin typeface="Avenir"/>
                    <a:ea typeface="Avenir"/>
                    <a:cs typeface="Avenir"/>
                    <a:sym typeface="Avenir"/>
                  </a:rPr>
                  <a:t>1</a:t>
                </a:r>
                <a:endParaRPr/>
              </a:p>
            </p:txBody>
          </p:sp>
          <p:sp>
            <p:nvSpPr>
              <p:cNvPr id="214" name="Google Shape;214;g6081a6ce38_0_145"/>
              <p:cNvSpPr/>
              <p:nvPr/>
            </p:nvSpPr>
            <p:spPr>
              <a:xfrm rot="-3594951">
                <a:off x="5825852" y="5699055"/>
                <a:ext cx="304597" cy="609194"/>
              </a:xfrm>
              <a:custGeom>
                <a:rect b="b" l="l" r="r" t="t"/>
                <a:pathLst>
                  <a:path extrusionOk="0" h="1454150" w="727075">
                    <a:moveTo>
                      <a:pt x="0" y="0"/>
                    </a:moveTo>
                    <a:cubicBezTo>
                      <a:pt x="401552" y="0"/>
                      <a:pt x="727075" y="325523"/>
                      <a:pt x="727075" y="727075"/>
                    </a:cubicBezTo>
                    <a:cubicBezTo>
                      <a:pt x="727075" y="1128627"/>
                      <a:pt x="401552" y="1454150"/>
                      <a:pt x="0" y="1454150"/>
                    </a:cubicBezTo>
                    <a:close/>
                  </a:path>
                </a:pathLst>
              </a:custGeom>
              <a:solidFill>
                <a:srgbClr val="C7436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venir"/>
                  <a:buNone/>
                </a:pPr>
                <a:r>
                  <a:t/>
                </a:r>
                <a:endParaRPr b="1" i="0" sz="1800" u="none" cap="none" strike="noStrike">
                  <a:solidFill>
                    <a:srgbClr val="FFFFFF"/>
                  </a:solidFill>
                  <a:latin typeface="Avenir"/>
                  <a:ea typeface="Avenir"/>
                  <a:cs typeface="Avenir"/>
                  <a:sym typeface="Avenir"/>
                </a:endParaRPr>
              </a:p>
            </p:txBody>
          </p:sp>
          <p:sp>
            <p:nvSpPr>
              <p:cNvPr id="215" name="Google Shape;215;g6081a6ce38_0_145"/>
              <p:cNvSpPr/>
              <p:nvPr/>
            </p:nvSpPr>
            <p:spPr>
              <a:xfrm rot="-7205049">
                <a:off x="6624518" y="5730585"/>
                <a:ext cx="304597" cy="609194"/>
              </a:xfrm>
              <a:custGeom>
                <a:rect b="b" l="l" r="r" t="t"/>
                <a:pathLst>
                  <a:path extrusionOk="0" h="1454150" w="727075">
                    <a:moveTo>
                      <a:pt x="0" y="0"/>
                    </a:moveTo>
                    <a:cubicBezTo>
                      <a:pt x="401552" y="0"/>
                      <a:pt x="727075" y="325523"/>
                      <a:pt x="727075" y="727075"/>
                    </a:cubicBezTo>
                    <a:cubicBezTo>
                      <a:pt x="727075" y="1128627"/>
                      <a:pt x="401552" y="1454150"/>
                      <a:pt x="0" y="1454150"/>
                    </a:cubicBezTo>
                    <a:close/>
                  </a:path>
                </a:pathLst>
              </a:custGeom>
              <a:solidFill>
                <a:srgbClr val="00D2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venir"/>
                  <a:buNone/>
                </a:pPr>
                <a:r>
                  <a:t/>
                </a:r>
                <a:endParaRPr b="1" i="0" sz="1800" u="none" cap="none" strike="noStrike">
                  <a:solidFill>
                    <a:srgbClr val="FFFFFF"/>
                  </a:solidFill>
                  <a:latin typeface="Avenir"/>
                  <a:ea typeface="Avenir"/>
                  <a:cs typeface="Avenir"/>
                  <a:sym typeface="Avenir"/>
                </a:endParaRPr>
              </a:p>
            </p:txBody>
          </p:sp>
          <p:sp>
            <p:nvSpPr>
              <p:cNvPr id="216" name="Google Shape;216;g6081a6ce38_0_145"/>
              <p:cNvSpPr txBox="1"/>
              <p:nvPr/>
            </p:nvSpPr>
            <p:spPr>
              <a:xfrm>
                <a:off x="6664999" y="5850602"/>
                <a:ext cx="387000" cy="45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venir"/>
                  <a:buNone/>
                </a:pPr>
                <a:r>
                  <a:rPr b="1" i="0" lang="en-US" sz="1800" u="none" cap="none" strike="noStrike">
                    <a:solidFill>
                      <a:srgbClr val="FFFFFF"/>
                    </a:solidFill>
                    <a:latin typeface="Avenir"/>
                    <a:ea typeface="Avenir"/>
                    <a:cs typeface="Avenir"/>
                    <a:sym typeface="Avenir"/>
                  </a:rPr>
                  <a:t>3</a:t>
                </a:r>
                <a:endParaRPr/>
              </a:p>
            </p:txBody>
          </p:sp>
          <p:sp>
            <p:nvSpPr>
              <p:cNvPr id="217" name="Google Shape;217;g6081a6ce38_0_145"/>
              <p:cNvSpPr txBox="1"/>
              <p:nvPr/>
            </p:nvSpPr>
            <p:spPr>
              <a:xfrm>
                <a:off x="5779690" y="5887316"/>
                <a:ext cx="387000" cy="456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Avenir"/>
                  <a:buNone/>
                </a:pPr>
                <a:r>
                  <a:rPr b="1" i="0" lang="en-US" sz="1800" u="none" cap="none" strike="noStrike">
                    <a:solidFill>
                      <a:srgbClr val="FFFFFF"/>
                    </a:solidFill>
                    <a:latin typeface="Avenir"/>
                    <a:ea typeface="Avenir"/>
                    <a:cs typeface="Avenir"/>
                    <a:sym typeface="Avenir"/>
                  </a:rPr>
                  <a:t>4</a:t>
                </a:r>
                <a:endParaRPr/>
              </a:p>
            </p:txBody>
          </p:sp>
          <p:pic>
            <p:nvPicPr>
              <p:cNvPr id="218" name="Google Shape;218;g6081a6ce38_0_145"/>
              <p:cNvPicPr preferRelativeResize="0"/>
              <p:nvPr/>
            </p:nvPicPr>
            <p:blipFill rotWithShape="1">
              <a:blip r:embed="rId3">
                <a:alphaModFix/>
              </a:blip>
              <a:srcRect b="0" l="0" r="0" t="0"/>
              <a:stretch/>
            </p:blipFill>
            <p:spPr>
              <a:xfrm>
                <a:off x="6877442" y="3353312"/>
                <a:ext cx="833220" cy="833220"/>
              </a:xfrm>
              <a:prstGeom prst="rect">
                <a:avLst/>
              </a:prstGeom>
              <a:noFill/>
              <a:ln>
                <a:noFill/>
              </a:ln>
            </p:spPr>
          </p:pic>
          <p:pic>
            <p:nvPicPr>
              <p:cNvPr id="219" name="Google Shape;219;g6081a6ce38_0_145"/>
              <p:cNvPicPr preferRelativeResize="0"/>
              <p:nvPr/>
            </p:nvPicPr>
            <p:blipFill rotWithShape="1">
              <a:blip r:embed="rId4">
                <a:alphaModFix/>
              </a:blip>
              <a:srcRect b="0" l="0" r="0" t="0"/>
              <a:stretch/>
            </p:blipFill>
            <p:spPr>
              <a:xfrm>
                <a:off x="5906401" y="4846028"/>
                <a:ext cx="975110" cy="975110"/>
              </a:xfrm>
              <a:prstGeom prst="rect">
                <a:avLst/>
              </a:prstGeom>
              <a:noFill/>
              <a:ln>
                <a:noFill/>
              </a:ln>
            </p:spPr>
          </p:pic>
          <p:pic>
            <p:nvPicPr>
              <p:cNvPr id="220" name="Google Shape;220;g6081a6ce38_0_145"/>
              <p:cNvPicPr preferRelativeResize="0"/>
              <p:nvPr/>
            </p:nvPicPr>
            <p:blipFill rotWithShape="1">
              <a:blip r:embed="rId5">
                <a:alphaModFix/>
              </a:blip>
              <a:srcRect b="0" l="0" r="0" t="0"/>
              <a:stretch/>
            </p:blipFill>
            <p:spPr>
              <a:xfrm>
                <a:off x="7906176" y="4921150"/>
                <a:ext cx="829733" cy="829733"/>
              </a:xfrm>
              <a:prstGeom prst="rect">
                <a:avLst/>
              </a:prstGeom>
              <a:noFill/>
              <a:ln>
                <a:noFill/>
              </a:ln>
            </p:spPr>
          </p:pic>
          <p:pic>
            <p:nvPicPr>
              <p:cNvPr id="221" name="Google Shape;221;g6081a6ce38_0_145"/>
              <p:cNvPicPr preferRelativeResize="0"/>
              <p:nvPr/>
            </p:nvPicPr>
            <p:blipFill rotWithShape="1">
              <a:blip r:embed="rId6">
                <a:alphaModFix/>
              </a:blip>
              <a:srcRect b="0" l="0" r="0" t="0"/>
              <a:stretch/>
            </p:blipFill>
            <p:spPr>
              <a:xfrm>
                <a:off x="6935168" y="6523170"/>
                <a:ext cx="829733" cy="829733"/>
              </a:xfrm>
              <a:prstGeom prst="rect">
                <a:avLst/>
              </a:prstGeom>
              <a:noFill/>
              <a:ln>
                <a:noFill/>
              </a:ln>
            </p:spPr>
          </p:pic>
        </p:grpSp>
        <p:sp>
          <p:nvSpPr>
            <p:cNvPr id="222" name="Google Shape;222;g6081a6ce38_0_145"/>
            <p:cNvSpPr txBox="1"/>
            <p:nvPr/>
          </p:nvSpPr>
          <p:spPr>
            <a:xfrm>
              <a:off x="8276537" y="2269509"/>
              <a:ext cx="4972500" cy="1409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8A9"/>
                </a:buClr>
                <a:buSzPts val="1800"/>
                <a:buFont typeface="Avenir"/>
                <a:buNone/>
              </a:pPr>
              <a:r>
                <a:rPr b="1" i="0" lang="en-US" sz="2500" u="none" cap="none" strike="noStrike">
                  <a:solidFill>
                    <a:srgbClr val="0098A9"/>
                  </a:solidFill>
                  <a:latin typeface="Avenir"/>
                  <a:ea typeface="Avenir"/>
                  <a:cs typeface="Avenir"/>
                  <a:sym typeface="Avenir"/>
                </a:rPr>
                <a:t>Corporate reports</a:t>
              </a:r>
              <a:endParaRPr sz="2500"/>
            </a:p>
            <a:p>
              <a:pPr indent="0" lvl="0" marL="0" marR="0" rtl="0" algn="l">
                <a:lnSpc>
                  <a:spcPct val="100000"/>
                </a:lnSpc>
                <a:spcBef>
                  <a:spcPts val="0"/>
                </a:spcBef>
                <a:spcAft>
                  <a:spcPts val="0"/>
                </a:spcAft>
                <a:buClr>
                  <a:srgbClr val="3D3D3D"/>
                </a:buClr>
                <a:buSzPts val="1800"/>
                <a:buFont typeface="Avenir"/>
                <a:buNone/>
              </a:pPr>
              <a:r>
                <a:rPr b="0" i="0" lang="en-US" sz="2500" u="none" cap="none" strike="noStrike">
                  <a:solidFill>
                    <a:srgbClr val="3D3D3D"/>
                  </a:solidFill>
                  <a:latin typeface="Avenir"/>
                  <a:ea typeface="Avenir"/>
                  <a:cs typeface="Avenir"/>
                  <a:sym typeface="Avenir"/>
                </a:rPr>
                <a:t>Identification of </a:t>
              </a:r>
              <a:r>
                <a:rPr b="1" i="0" lang="en-US" sz="2500" u="none" cap="none" strike="noStrike">
                  <a:solidFill>
                    <a:srgbClr val="3D3D3D"/>
                  </a:solidFill>
                  <a:latin typeface="Avenir"/>
                  <a:ea typeface="Avenir"/>
                  <a:cs typeface="Avenir"/>
                  <a:sym typeface="Avenir"/>
                </a:rPr>
                <a:t>peers</a:t>
              </a:r>
              <a:r>
                <a:rPr b="0" i="0" lang="en-US" sz="2500" u="none" cap="none" strike="noStrike">
                  <a:solidFill>
                    <a:srgbClr val="3D3D3D"/>
                  </a:solidFill>
                  <a:latin typeface="Avenir"/>
                  <a:ea typeface="Avenir"/>
                  <a:cs typeface="Avenir"/>
                  <a:sym typeface="Avenir"/>
                </a:rPr>
                <a:t>’ priority topics (based on the level of emphasis per topic found in their reports)</a:t>
              </a:r>
              <a:endParaRPr b="0" i="0" sz="2500" u="none" cap="none" strike="noStrike">
                <a:solidFill>
                  <a:srgbClr val="525252"/>
                </a:solidFill>
                <a:latin typeface="Avenir"/>
                <a:ea typeface="Avenir"/>
                <a:cs typeface="Avenir"/>
                <a:sym typeface="Avenir"/>
              </a:endParaRPr>
            </a:p>
          </p:txBody>
        </p:sp>
        <p:sp>
          <p:nvSpPr>
            <p:cNvPr id="223" name="Google Shape;223;g6081a6ce38_0_145"/>
            <p:cNvSpPr txBox="1"/>
            <p:nvPr/>
          </p:nvSpPr>
          <p:spPr>
            <a:xfrm>
              <a:off x="9425638" y="4901051"/>
              <a:ext cx="4631400" cy="2711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8A9"/>
                </a:buClr>
                <a:buSzPts val="1800"/>
                <a:buFont typeface="Avenir"/>
                <a:buNone/>
              </a:pPr>
              <a:r>
                <a:rPr b="1" i="0" lang="en-US" sz="2500" u="none" cap="none" strike="noStrike">
                  <a:solidFill>
                    <a:srgbClr val="0098A9"/>
                  </a:solidFill>
                  <a:latin typeface="Avenir"/>
                  <a:ea typeface="Avenir"/>
                  <a:cs typeface="Avenir"/>
                  <a:sym typeface="Avenir"/>
                </a:rPr>
                <a:t>Regulations</a:t>
              </a:r>
              <a:endParaRPr sz="2500"/>
            </a:p>
            <a:p>
              <a:pPr indent="0" lvl="0" marL="0" marR="0" rtl="0" algn="l">
                <a:lnSpc>
                  <a:spcPct val="100000"/>
                </a:lnSpc>
                <a:spcBef>
                  <a:spcPts val="0"/>
                </a:spcBef>
                <a:spcAft>
                  <a:spcPts val="0"/>
                </a:spcAft>
                <a:buClr>
                  <a:srgbClr val="3D3D3D"/>
                </a:buClr>
                <a:buSzPts val="1800"/>
                <a:buFont typeface="Avenir"/>
                <a:buNone/>
              </a:pPr>
              <a:r>
                <a:rPr b="0" i="0" lang="en-US" sz="2500" u="none" cap="none" strike="noStrike">
                  <a:solidFill>
                    <a:srgbClr val="3D3D3D"/>
                  </a:solidFill>
                  <a:latin typeface="Avenir"/>
                  <a:ea typeface="Avenir"/>
                  <a:cs typeface="Avenir"/>
                  <a:sym typeface="Avenir"/>
                </a:rPr>
                <a:t>Assessment of the </a:t>
              </a:r>
              <a:r>
                <a:rPr b="1" i="0" lang="en-US" sz="2500" u="none" cap="none" strike="noStrike">
                  <a:solidFill>
                    <a:srgbClr val="3D3D3D"/>
                  </a:solidFill>
                  <a:latin typeface="Avenir"/>
                  <a:ea typeface="Avenir"/>
                  <a:cs typeface="Avenir"/>
                  <a:sym typeface="Avenir"/>
                </a:rPr>
                <a:t>most regulated topics </a:t>
              </a:r>
              <a:r>
                <a:rPr b="0" i="0" lang="en-US" sz="2500" u="none" cap="none" strike="noStrike">
                  <a:solidFill>
                    <a:srgbClr val="3D3D3D"/>
                  </a:solidFill>
                  <a:latin typeface="Avenir"/>
                  <a:ea typeface="Avenir"/>
                  <a:cs typeface="Avenir"/>
                  <a:sym typeface="Avenir"/>
                </a:rPr>
                <a:t>relevant to your operations/ jurisdictions:</a:t>
              </a:r>
              <a:endParaRPr sz="2500"/>
            </a:p>
            <a:p>
              <a:pPr indent="-387350" lvl="1" marL="342900" marR="0" rtl="0" algn="l">
                <a:lnSpc>
                  <a:spcPct val="100000"/>
                </a:lnSpc>
                <a:spcBef>
                  <a:spcPts val="0"/>
                </a:spcBef>
                <a:spcAft>
                  <a:spcPts val="0"/>
                </a:spcAft>
                <a:buClr>
                  <a:srgbClr val="3D3D3D"/>
                </a:buClr>
                <a:buSzPts val="2500"/>
                <a:buFont typeface="Arial"/>
                <a:buChar char="•"/>
              </a:pPr>
              <a:r>
                <a:rPr b="0" i="1" lang="en-US" sz="2500" u="none" cap="none" strike="noStrike">
                  <a:solidFill>
                    <a:srgbClr val="3D3D3D"/>
                  </a:solidFill>
                  <a:latin typeface="Avenir"/>
                  <a:ea typeface="Avenir"/>
                  <a:cs typeface="Avenir"/>
                  <a:sym typeface="Avenir"/>
                </a:rPr>
                <a:t>Hard law (mandatory initiatives)</a:t>
              </a:r>
              <a:endParaRPr sz="2500"/>
            </a:p>
            <a:p>
              <a:pPr indent="-387350" lvl="1" marL="342900" marR="0" rtl="0" algn="l">
                <a:lnSpc>
                  <a:spcPct val="100000"/>
                </a:lnSpc>
                <a:spcBef>
                  <a:spcPts val="0"/>
                </a:spcBef>
                <a:spcAft>
                  <a:spcPts val="0"/>
                </a:spcAft>
                <a:buClr>
                  <a:srgbClr val="3D3D3D"/>
                </a:buClr>
                <a:buSzPts val="2500"/>
                <a:buFont typeface="Arial"/>
                <a:buChar char="•"/>
              </a:pPr>
              <a:r>
                <a:rPr b="0" i="1" lang="en-US" sz="2500" u="none" cap="none" strike="noStrike">
                  <a:solidFill>
                    <a:srgbClr val="3D3D3D"/>
                  </a:solidFill>
                  <a:latin typeface="Avenir"/>
                  <a:ea typeface="Avenir"/>
                  <a:cs typeface="Avenir"/>
                  <a:sym typeface="Avenir"/>
                </a:rPr>
                <a:t>Soft law (voluntary initiatives)</a:t>
              </a:r>
              <a:endParaRPr sz="2500"/>
            </a:p>
            <a:p>
              <a:pPr indent="0" lvl="1" marL="0" marR="0" rtl="0" algn="l">
                <a:lnSpc>
                  <a:spcPct val="100000"/>
                </a:lnSpc>
                <a:spcBef>
                  <a:spcPts val="0"/>
                </a:spcBef>
                <a:spcAft>
                  <a:spcPts val="0"/>
                </a:spcAft>
                <a:buClr>
                  <a:srgbClr val="3D3D3D"/>
                </a:buClr>
                <a:buSzPts val="1800"/>
                <a:buFont typeface="Avenir"/>
                <a:buNone/>
              </a:pPr>
              <a:r>
                <a:rPr b="0" i="0" lang="en-US" sz="2500" u="none" cap="none" strike="noStrike">
                  <a:solidFill>
                    <a:srgbClr val="3D3D3D"/>
                  </a:solidFill>
                  <a:latin typeface="Avenir"/>
                  <a:ea typeface="Avenir"/>
                  <a:cs typeface="Avenir"/>
                  <a:sym typeface="Avenir"/>
                </a:rPr>
                <a:t>(based on the number of tags per topic throughout the regulations)</a:t>
              </a:r>
              <a:endParaRPr sz="2500"/>
            </a:p>
          </p:txBody>
        </p:sp>
        <p:sp>
          <p:nvSpPr>
            <p:cNvPr id="224" name="Google Shape;224;g6081a6ce38_0_145"/>
            <p:cNvSpPr/>
            <p:nvPr/>
          </p:nvSpPr>
          <p:spPr>
            <a:xfrm>
              <a:off x="7859930" y="8084914"/>
              <a:ext cx="5509800" cy="2060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A9A9"/>
                </a:buClr>
                <a:buSzPts val="1800"/>
                <a:buFont typeface="Avenir"/>
                <a:buNone/>
              </a:pPr>
              <a:r>
                <a:rPr b="1" i="0" lang="en-US" sz="2500" u="none" cap="none" strike="noStrike">
                  <a:solidFill>
                    <a:srgbClr val="00A9A9"/>
                  </a:solidFill>
                  <a:latin typeface="Avenir"/>
                  <a:ea typeface="Avenir"/>
                  <a:cs typeface="Avenir"/>
                  <a:sym typeface="Avenir"/>
                </a:rPr>
                <a:t>Online news</a:t>
              </a:r>
              <a:endParaRPr sz="2500"/>
            </a:p>
            <a:p>
              <a:pPr indent="0" lvl="0" marL="0" marR="0" rtl="0" algn="l">
                <a:lnSpc>
                  <a:spcPct val="100000"/>
                </a:lnSpc>
                <a:spcBef>
                  <a:spcPts val="0"/>
                </a:spcBef>
                <a:spcAft>
                  <a:spcPts val="0"/>
                </a:spcAft>
                <a:buClr>
                  <a:srgbClr val="3D3D3D"/>
                </a:buClr>
                <a:buSzPts val="1800"/>
                <a:buFont typeface="Avenir"/>
                <a:buNone/>
              </a:pPr>
              <a:r>
                <a:rPr b="0" i="0" lang="en-US" sz="2500" u="none" cap="none" strike="noStrike">
                  <a:solidFill>
                    <a:srgbClr val="3D3D3D"/>
                  </a:solidFill>
                  <a:latin typeface="Avenir"/>
                  <a:ea typeface="Avenir"/>
                  <a:cs typeface="Avenir"/>
                  <a:sym typeface="Avenir"/>
                </a:rPr>
                <a:t>Assessment of topics most covered in the </a:t>
              </a:r>
              <a:r>
                <a:rPr b="1" i="0" lang="en-US" sz="2500" u="none" cap="none" strike="noStrike">
                  <a:solidFill>
                    <a:srgbClr val="3D3D3D"/>
                  </a:solidFill>
                  <a:latin typeface="Avenir"/>
                  <a:ea typeface="Avenir"/>
                  <a:cs typeface="Avenir"/>
                  <a:sym typeface="Avenir"/>
                </a:rPr>
                <a:t>news</a:t>
              </a:r>
              <a:r>
                <a:rPr b="0" i="0" lang="en-US" sz="2500" u="none" cap="none" strike="noStrike">
                  <a:solidFill>
                    <a:srgbClr val="3D3D3D"/>
                  </a:solidFill>
                  <a:latin typeface="Avenir"/>
                  <a:ea typeface="Avenir"/>
                  <a:cs typeface="Avenir"/>
                  <a:sym typeface="Avenir"/>
                </a:rPr>
                <a:t> for your sector</a:t>
              </a:r>
              <a:endParaRPr sz="2500"/>
            </a:p>
            <a:p>
              <a:pPr indent="0" lvl="0" marL="0" marR="0" rtl="0" algn="l">
                <a:lnSpc>
                  <a:spcPct val="100000"/>
                </a:lnSpc>
                <a:spcBef>
                  <a:spcPts val="0"/>
                </a:spcBef>
                <a:spcAft>
                  <a:spcPts val="0"/>
                </a:spcAft>
                <a:buClr>
                  <a:srgbClr val="3D3D3D"/>
                </a:buClr>
                <a:buSzPts val="1800"/>
                <a:buFont typeface="Avenir"/>
                <a:buNone/>
              </a:pPr>
              <a:r>
                <a:rPr b="0" i="0" lang="en-US" sz="2500" u="none" cap="none" strike="noStrike">
                  <a:solidFill>
                    <a:srgbClr val="3D3D3D"/>
                  </a:solidFill>
                  <a:latin typeface="Avenir"/>
                  <a:ea typeface="Avenir"/>
                  <a:cs typeface="Avenir"/>
                  <a:sym typeface="Avenir"/>
                </a:rPr>
                <a:t>(based on the number of tags per topic throughout the universe of articles)</a:t>
              </a:r>
              <a:endParaRPr sz="2500"/>
            </a:p>
            <a:p>
              <a:pPr indent="0" lvl="0" marL="0" marR="0" rtl="0" algn="l">
                <a:lnSpc>
                  <a:spcPct val="100000"/>
                </a:lnSpc>
                <a:spcBef>
                  <a:spcPts val="0"/>
                </a:spcBef>
                <a:spcAft>
                  <a:spcPts val="0"/>
                </a:spcAft>
                <a:buClr>
                  <a:srgbClr val="000000"/>
                </a:buClr>
                <a:buSzPts val="1800"/>
                <a:buFont typeface="Avenir"/>
                <a:buNone/>
              </a:pPr>
              <a:r>
                <a:t/>
              </a:r>
              <a:endParaRPr b="0" i="0" sz="2500" u="none" cap="none" strike="noStrike">
                <a:solidFill>
                  <a:srgbClr val="3D3D3D"/>
                </a:solidFill>
                <a:latin typeface="Avenir"/>
                <a:ea typeface="Avenir"/>
                <a:cs typeface="Avenir"/>
                <a:sym typeface="Avenir"/>
              </a:endParaRPr>
            </a:p>
          </p:txBody>
        </p:sp>
        <p:sp>
          <p:nvSpPr>
            <p:cNvPr id="225" name="Google Shape;225;g6081a6ce38_0_145"/>
            <p:cNvSpPr/>
            <p:nvPr/>
          </p:nvSpPr>
          <p:spPr>
            <a:xfrm>
              <a:off x="50115" y="8055119"/>
              <a:ext cx="5110800" cy="20604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8A9"/>
                </a:buClr>
                <a:buSzPts val="1800"/>
                <a:buFont typeface="Avenir"/>
                <a:buNone/>
              </a:pPr>
              <a:r>
                <a:rPr b="1" i="0" lang="en-US" sz="2500" u="none" cap="none" strike="noStrike">
                  <a:solidFill>
                    <a:srgbClr val="0098A9"/>
                  </a:solidFill>
                  <a:latin typeface="Avenir"/>
                  <a:ea typeface="Avenir"/>
                  <a:cs typeface="Avenir"/>
                  <a:sym typeface="Avenir"/>
                </a:rPr>
                <a:t>Social media</a:t>
              </a:r>
              <a:endParaRPr sz="2500"/>
            </a:p>
            <a:p>
              <a:pPr indent="0" lvl="0" marL="0" marR="0" rtl="0" algn="r">
                <a:lnSpc>
                  <a:spcPct val="100000"/>
                </a:lnSpc>
                <a:spcBef>
                  <a:spcPts val="0"/>
                </a:spcBef>
                <a:spcAft>
                  <a:spcPts val="0"/>
                </a:spcAft>
                <a:buClr>
                  <a:srgbClr val="3D3D3D"/>
                </a:buClr>
                <a:buSzPts val="1800"/>
                <a:buFont typeface="Avenir"/>
                <a:buNone/>
              </a:pPr>
              <a:r>
                <a:rPr b="0" i="0" lang="en-US" sz="2500" u="none" cap="none" strike="noStrike">
                  <a:solidFill>
                    <a:srgbClr val="3D3D3D"/>
                  </a:solidFill>
                  <a:latin typeface="Avenir"/>
                  <a:ea typeface="Avenir"/>
                  <a:cs typeface="Avenir"/>
                  <a:sym typeface="Avenir"/>
                </a:rPr>
                <a:t>Assessment of topics most covered on </a:t>
              </a:r>
              <a:r>
                <a:rPr b="1" i="0" lang="en-US" sz="2500" u="none" cap="none" strike="noStrike">
                  <a:solidFill>
                    <a:srgbClr val="3D3D3D"/>
                  </a:solidFill>
                  <a:latin typeface="Avenir"/>
                  <a:ea typeface="Avenir"/>
                  <a:cs typeface="Avenir"/>
                  <a:sym typeface="Avenir"/>
                </a:rPr>
                <a:t>Twitter</a:t>
              </a:r>
              <a:endParaRPr b="0" i="0" sz="2500" u="none" cap="none" strike="noStrike">
                <a:solidFill>
                  <a:srgbClr val="3D3D3D"/>
                </a:solidFill>
                <a:latin typeface="Avenir"/>
                <a:ea typeface="Avenir"/>
                <a:cs typeface="Avenir"/>
                <a:sym typeface="Avenir"/>
              </a:endParaRPr>
            </a:p>
            <a:p>
              <a:pPr indent="0" lvl="0" marL="0" marR="0" rtl="0" algn="r">
                <a:lnSpc>
                  <a:spcPct val="100000"/>
                </a:lnSpc>
                <a:spcBef>
                  <a:spcPts val="0"/>
                </a:spcBef>
                <a:spcAft>
                  <a:spcPts val="0"/>
                </a:spcAft>
                <a:buClr>
                  <a:srgbClr val="3D3D3D"/>
                </a:buClr>
                <a:buSzPts val="1800"/>
                <a:buFont typeface="Avenir"/>
                <a:buNone/>
              </a:pPr>
              <a:r>
                <a:rPr b="0" i="0" lang="en-US" sz="2500" u="none" cap="none" strike="noStrike">
                  <a:solidFill>
                    <a:srgbClr val="3D3D3D"/>
                  </a:solidFill>
                  <a:latin typeface="Avenir"/>
                  <a:ea typeface="Avenir"/>
                  <a:cs typeface="Avenir"/>
                  <a:sym typeface="Avenir"/>
                </a:rPr>
                <a:t>(based on the number of tags per topic throughout the universe of tweets)</a:t>
              </a:r>
              <a:endParaRPr sz="2500"/>
            </a:p>
            <a:p>
              <a:pPr indent="0" lvl="0" marL="0" marR="0" rtl="0" algn="r">
                <a:lnSpc>
                  <a:spcPct val="100000"/>
                </a:lnSpc>
                <a:spcBef>
                  <a:spcPts val="0"/>
                </a:spcBef>
                <a:spcAft>
                  <a:spcPts val="0"/>
                </a:spcAft>
                <a:buClr>
                  <a:srgbClr val="000000"/>
                </a:buClr>
                <a:buSzPts val="1800"/>
                <a:buFont typeface="Avenir"/>
                <a:buNone/>
              </a:pPr>
              <a:r>
                <a:t/>
              </a:r>
              <a:endParaRPr b="0" i="0" sz="2500" u="none" cap="none" strike="noStrike">
                <a:solidFill>
                  <a:srgbClr val="3D3D3D"/>
                </a:solidFill>
                <a:latin typeface="Avenir"/>
                <a:ea typeface="Avenir"/>
                <a:cs typeface="Avenir"/>
                <a:sym typeface="Avenir"/>
              </a:endParaRPr>
            </a:p>
          </p:txBody>
        </p:sp>
        <p:sp>
          <p:nvSpPr>
            <p:cNvPr id="226" name="Google Shape;226;g6081a6ce38_0_145"/>
            <p:cNvSpPr/>
            <p:nvPr/>
          </p:nvSpPr>
          <p:spPr>
            <a:xfrm>
              <a:off x="-575341" y="5045113"/>
              <a:ext cx="4295700" cy="17349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8A8"/>
                </a:buClr>
                <a:buSzPts val="1800"/>
                <a:buFont typeface="Avenir"/>
                <a:buNone/>
              </a:pPr>
              <a:r>
                <a:rPr b="1" i="0" lang="en-US" sz="2500" u="none" cap="none" strike="noStrike">
                  <a:solidFill>
                    <a:srgbClr val="0098A8"/>
                  </a:solidFill>
                  <a:latin typeface="Avenir"/>
                  <a:ea typeface="Avenir"/>
                  <a:cs typeface="Avenir"/>
                  <a:sym typeface="Avenir"/>
                </a:rPr>
                <a:t>External and internal stakeholder engagement</a:t>
              </a:r>
              <a:endParaRPr sz="2500"/>
            </a:p>
            <a:p>
              <a:pPr indent="0" lvl="0" marL="0" marR="0" rtl="0" algn="r">
                <a:lnSpc>
                  <a:spcPct val="100000"/>
                </a:lnSpc>
                <a:spcBef>
                  <a:spcPts val="0"/>
                </a:spcBef>
                <a:spcAft>
                  <a:spcPts val="0"/>
                </a:spcAft>
                <a:buClr>
                  <a:srgbClr val="3D3D3D"/>
                </a:buClr>
                <a:buSzPts val="1800"/>
                <a:buFont typeface="Avenir"/>
                <a:buNone/>
              </a:pPr>
              <a:r>
                <a:rPr b="1" i="0" lang="en-US" sz="2500" u="none" cap="none" strike="noStrike">
                  <a:solidFill>
                    <a:srgbClr val="3D3D3D"/>
                  </a:solidFill>
                  <a:latin typeface="Avenir"/>
                  <a:ea typeface="Avenir"/>
                  <a:cs typeface="Avenir"/>
                  <a:sym typeface="Avenir"/>
                </a:rPr>
                <a:t>Interviews, workshops or surveys</a:t>
              </a:r>
              <a:endParaRPr sz="2500"/>
            </a:p>
            <a:p>
              <a:pPr indent="0" lvl="0" marL="0" marR="0" rtl="0" algn="r">
                <a:lnSpc>
                  <a:spcPct val="100000"/>
                </a:lnSpc>
                <a:spcBef>
                  <a:spcPts val="0"/>
                </a:spcBef>
                <a:spcAft>
                  <a:spcPts val="0"/>
                </a:spcAft>
                <a:buClr>
                  <a:srgbClr val="F97F00"/>
                </a:buClr>
                <a:buSzPts val="1800"/>
                <a:buFont typeface="Avenir"/>
                <a:buNone/>
              </a:pPr>
              <a:r>
                <a:rPr b="1" i="1" lang="en-US" sz="2500" u="none" cap="none" strike="noStrike">
                  <a:solidFill>
                    <a:srgbClr val="F97F00"/>
                  </a:solidFill>
                  <a:latin typeface="Avenir"/>
                  <a:ea typeface="Avenir"/>
                  <a:cs typeface="Avenir"/>
                  <a:sym typeface="Avenir"/>
                </a:rPr>
                <a:t>depending on the chosen approach </a:t>
              </a:r>
              <a:endParaRPr sz="2500"/>
            </a:p>
          </p:txBody>
        </p:sp>
        <p:sp>
          <p:nvSpPr>
            <p:cNvPr id="227" name="Google Shape;227;g6081a6ce38_0_145"/>
            <p:cNvSpPr/>
            <p:nvPr/>
          </p:nvSpPr>
          <p:spPr>
            <a:xfrm>
              <a:off x="61023" y="2322315"/>
              <a:ext cx="4915200" cy="1409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98A8"/>
                </a:buClr>
                <a:buSzPts val="1800"/>
                <a:buFont typeface="Avenir"/>
                <a:buNone/>
              </a:pPr>
              <a:r>
                <a:rPr b="1" i="0" lang="en-US" sz="2500" u="none" cap="none" strike="noStrike">
                  <a:solidFill>
                    <a:srgbClr val="0098A8"/>
                  </a:solidFill>
                  <a:latin typeface="Avenir"/>
                  <a:ea typeface="Avenir"/>
                  <a:cs typeface="Avenir"/>
                  <a:sym typeface="Avenir"/>
                </a:rPr>
                <a:t>Compilation</a:t>
              </a:r>
              <a:endParaRPr sz="2500"/>
            </a:p>
            <a:p>
              <a:pPr indent="0" lvl="0" marL="0" marR="0" rtl="0" algn="r">
                <a:lnSpc>
                  <a:spcPct val="100000"/>
                </a:lnSpc>
                <a:spcBef>
                  <a:spcPts val="0"/>
                </a:spcBef>
                <a:spcAft>
                  <a:spcPts val="0"/>
                </a:spcAft>
                <a:buClr>
                  <a:srgbClr val="3D3D3D"/>
                </a:buClr>
                <a:buSzPts val="1800"/>
                <a:buFont typeface="Avenir"/>
                <a:buNone/>
              </a:pPr>
              <a:r>
                <a:rPr b="1" i="0" lang="en-US" sz="2500" u="none" cap="none" strike="noStrike">
                  <a:solidFill>
                    <a:srgbClr val="3D3D3D"/>
                  </a:solidFill>
                  <a:latin typeface="Avenir"/>
                  <a:ea typeface="Avenir"/>
                  <a:cs typeface="Avenir"/>
                  <a:sym typeface="Avenir"/>
                </a:rPr>
                <a:t>Integration </a:t>
              </a:r>
              <a:r>
                <a:rPr b="0" i="0" lang="en-US" sz="2500" u="none" cap="none" strike="noStrike">
                  <a:solidFill>
                    <a:srgbClr val="3D3D3D"/>
                  </a:solidFill>
                  <a:latin typeface="Avenir"/>
                  <a:ea typeface="Avenir"/>
                  <a:cs typeface="Avenir"/>
                  <a:sym typeface="Avenir"/>
                </a:rPr>
                <a:t>of Datamaran sources results and custom data from surveys, workshops or other sources</a:t>
              </a:r>
              <a:endParaRPr sz="2500"/>
            </a:p>
          </p:txBody>
        </p:sp>
      </p:grpSp>
      <p:pic>
        <p:nvPicPr>
          <p:cNvPr id="228" name="Google Shape;228;g6081a6ce38_0_145"/>
          <p:cNvPicPr preferRelativeResize="0"/>
          <p:nvPr/>
        </p:nvPicPr>
        <p:blipFill rotWithShape="1">
          <a:blip r:embed="rId7">
            <a:alphaModFix/>
          </a:blip>
          <a:srcRect b="0" l="0" r="0" t="0"/>
          <a:stretch/>
        </p:blipFill>
        <p:spPr>
          <a:xfrm>
            <a:off x="10226878" y="7528678"/>
            <a:ext cx="1052868" cy="1035379"/>
          </a:xfrm>
          <a:prstGeom prst="rect">
            <a:avLst/>
          </a:prstGeom>
          <a:noFill/>
          <a:ln>
            <a:noFill/>
          </a:ln>
        </p:spPr>
      </p:pic>
      <p:sp>
        <p:nvSpPr>
          <p:cNvPr id="229" name="Google Shape;229;g6081a6ce38_0_145"/>
          <p:cNvSpPr/>
          <p:nvPr/>
        </p:nvSpPr>
        <p:spPr>
          <a:xfrm>
            <a:off x="10226878" y="3451431"/>
            <a:ext cx="1068900" cy="976200"/>
          </a:xfrm>
          <a:prstGeom prst="ellipse">
            <a:avLst/>
          </a:prstGeom>
          <a:gradFill>
            <a:gsLst>
              <a:gs pos="0">
                <a:srgbClr val="118181"/>
              </a:gs>
              <a:gs pos="50000">
                <a:srgbClr val="19BBBA"/>
              </a:gs>
              <a:gs pos="100000">
                <a:srgbClr val="1FE0DF"/>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venir"/>
              <a:buNone/>
            </a:pPr>
            <a:r>
              <a:t/>
            </a:r>
            <a:endParaRPr b="0" i="0" sz="2200" u="none" cap="none" strike="noStrike">
              <a:solidFill>
                <a:srgbClr val="FFFFFF"/>
              </a:solidFill>
              <a:latin typeface="Avenir"/>
              <a:ea typeface="Avenir"/>
              <a:cs typeface="Avenir"/>
              <a:sym typeface="Avenir"/>
            </a:endParaRPr>
          </a:p>
        </p:txBody>
      </p:sp>
      <p:grpSp>
        <p:nvGrpSpPr>
          <p:cNvPr id="230" name="Google Shape;230;g6081a6ce38_0_145"/>
          <p:cNvGrpSpPr/>
          <p:nvPr/>
        </p:nvGrpSpPr>
        <p:grpSpPr>
          <a:xfrm>
            <a:off x="10347963" y="3600654"/>
            <a:ext cx="777451" cy="706756"/>
            <a:chOff x="2900363" y="5486400"/>
            <a:chExt cx="438025" cy="404925"/>
          </a:xfrm>
        </p:grpSpPr>
        <p:sp>
          <p:nvSpPr>
            <p:cNvPr id="231" name="Google Shape;231;g6081a6ce38_0_145"/>
            <p:cNvSpPr/>
            <p:nvPr/>
          </p:nvSpPr>
          <p:spPr>
            <a:xfrm>
              <a:off x="3151188" y="5486400"/>
              <a:ext cx="187200" cy="195300"/>
            </a:xfrm>
            <a:custGeom>
              <a:rect b="b" l="l" r="r" t="t"/>
              <a:pathLst>
                <a:path extrusionOk="0" h="120000" w="120000">
                  <a:moveTo>
                    <a:pt x="117551" y="73228"/>
                  </a:moveTo>
                  <a:cubicBezTo>
                    <a:pt x="103346" y="64724"/>
                    <a:pt x="103346" y="64724"/>
                    <a:pt x="103346" y="64724"/>
                  </a:cubicBezTo>
                  <a:cubicBezTo>
                    <a:pt x="103836" y="61889"/>
                    <a:pt x="103836" y="58582"/>
                    <a:pt x="103346" y="55748"/>
                  </a:cubicBezTo>
                  <a:cubicBezTo>
                    <a:pt x="102857" y="52913"/>
                    <a:pt x="102367" y="50078"/>
                    <a:pt x="101387" y="47244"/>
                  </a:cubicBezTo>
                  <a:cubicBezTo>
                    <a:pt x="113142" y="35905"/>
                    <a:pt x="113142" y="35905"/>
                    <a:pt x="113142" y="35905"/>
                  </a:cubicBezTo>
                  <a:cubicBezTo>
                    <a:pt x="114612" y="34488"/>
                    <a:pt x="115102" y="32125"/>
                    <a:pt x="113632" y="30236"/>
                  </a:cubicBezTo>
                  <a:cubicBezTo>
                    <a:pt x="106285" y="20314"/>
                    <a:pt x="106285" y="20314"/>
                    <a:pt x="106285" y="20314"/>
                  </a:cubicBezTo>
                  <a:cubicBezTo>
                    <a:pt x="104816" y="18425"/>
                    <a:pt x="102367" y="17952"/>
                    <a:pt x="100408" y="18897"/>
                  </a:cubicBezTo>
                  <a:cubicBezTo>
                    <a:pt x="85714" y="25984"/>
                    <a:pt x="85714" y="25984"/>
                    <a:pt x="85714" y="25984"/>
                  </a:cubicBezTo>
                  <a:cubicBezTo>
                    <a:pt x="80816" y="22677"/>
                    <a:pt x="75428" y="20314"/>
                    <a:pt x="69061" y="18897"/>
                  </a:cubicBezTo>
                  <a:cubicBezTo>
                    <a:pt x="65142" y="3307"/>
                    <a:pt x="65142" y="3307"/>
                    <a:pt x="65142" y="3307"/>
                  </a:cubicBezTo>
                  <a:cubicBezTo>
                    <a:pt x="64653" y="1417"/>
                    <a:pt x="62204" y="0"/>
                    <a:pt x="60244" y="472"/>
                  </a:cubicBezTo>
                  <a:cubicBezTo>
                    <a:pt x="47020" y="1417"/>
                    <a:pt x="47020" y="1417"/>
                    <a:pt x="47020" y="1417"/>
                  </a:cubicBezTo>
                  <a:cubicBezTo>
                    <a:pt x="45061" y="1889"/>
                    <a:pt x="43591" y="3779"/>
                    <a:pt x="43102" y="5669"/>
                  </a:cubicBezTo>
                  <a:cubicBezTo>
                    <a:pt x="42122" y="21732"/>
                    <a:pt x="42122" y="21732"/>
                    <a:pt x="42122" y="21732"/>
                  </a:cubicBezTo>
                  <a:cubicBezTo>
                    <a:pt x="36734" y="24094"/>
                    <a:pt x="31836" y="27874"/>
                    <a:pt x="27918" y="32125"/>
                  </a:cubicBezTo>
                  <a:cubicBezTo>
                    <a:pt x="11755" y="27874"/>
                    <a:pt x="11755" y="27874"/>
                    <a:pt x="11755" y="27874"/>
                  </a:cubicBezTo>
                  <a:cubicBezTo>
                    <a:pt x="9795" y="27401"/>
                    <a:pt x="7346" y="28346"/>
                    <a:pt x="6367" y="30236"/>
                  </a:cubicBezTo>
                  <a:cubicBezTo>
                    <a:pt x="979" y="41574"/>
                    <a:pt x="979" y="41574"/>
                    <a:pt x="979" y="41574"/>
                  </a:cubicBezTo>
                  <a:cubicBezTo>
                    <a:pt x="0" y="43464"/>
                    <a:pt x="979" y="45826"/>
                    <a:pt x="2938" y="46771"/>
                  </a:cubicBezTo>
                  <a:cubicBezTo>
                    <a:pt x="16653" y="55748"/>
                    <a:pt x="16653" y="55748"/>
                    <a:pt x="16653" y="55748"/>
                  </a:cubicBezTo>
                  <a:cubicBezTo>
                    <a:pt x="16653" y="58582"/>
                    <a:pt x="16653" y="61417"/>
                    <a:pt x="16653" y="64251"/>
                  </a:cubicBezTo>
                  <a:cubicBezTo>
                    <a:pt x="17142" y="67559"/>
                    <a:pt x="17632" y="70393"/>
                    <a:pt x="18612" y="73228"/>
                  </a:cubicBezTo>
                  <a:cubicBezTo>
                    <a:pt x="6857" y="84566"/>
                    <a:pt x="6857" y="84566"/>
                    <a:pt x="6857" y="84566"/>
                  </a:cubicBezTo>
                  <a:cubicBezTo>
                    <a:pt x="5387" y="85984"/>
                    <a:pt x="4897" y="88346"/>
                    <a:pt x="6367" y="89763"/>
                  </a:cubicBezTo>
                  <a:cubicBezTo>
                    <a:pt x="13714" y="100157"/>
                    <a:pt x="13714" y="100157"/>
                    <a:pt x="13714" y="100157"/>
                  </a:cubicBezTo>
                  <a:cubicBezTo>
                    <a:pt x="15183" y="101574"/>
                    <a:pt x="17632" y="102519"/>
                    <a:pt x="19591" y="101574"/>
                  </a:cubicBezTo>
                  <a:cubicBezTo>
                    <a:pt x="34285" y="94015"/>
                    <a:pt x="34285" y="94015"/>
                    <a:pt x="34285" y="94015"/>
                  </a:cubicBezTo>
                  <a:cubicBezTo>
                    <a:pt x="39183" y="97322"/>
                    <a:pt x="45061" y="100157"/>
                    <a:pt x="50938" y="101102"/>
                  </a:cubicBezTo>
                  <a:cubicBezTo>
                    <a:pt x="55346" y="116692"/>
                    <a:pt x="55346" y="116692"/>
                    <a:pt x="55346" y="116692"/>
                  </a:cubicBezTo>
                  <a:cubicBezTo>
                    <a:pt x="55836" y="118582"/>
                    <a:pt x="57795" y="120000"/>
                    <a:pt x="59755" y="120000"/>
                  </a:cubicBezTo>
                  <a:cubicBezTo>
                    <a:pt x="72979" y="118582"/>
                    <a:pt x="72979" y="118582"/>
                    <a:pt x="72979" y="118582"/>
                  </a:cubicBezTo>
                  <a:cubicBezTo>
                    <a:pt x="74938" y="118582"/>
                    <a:pt x="76897" y="116692"/>
                    <a:pt x="76897" y="114803"/>
                  </a:cubicBezTo>
                  <a:cubicBezTo>
                    <a:pt x="77877" y="98740"/>
                    <a:pt x="77877" y="98740"/>
                    <a:pt x="77877" y="98740"/>
                  </a:cubicBezTo>
                  <a:cubicBezTo>
                    <a:pt x="83265" y="95905"/>
                    <a:pt x="88163" y="92598"/>
                    <a:pt x="92081" y="88346"/>
                  </a:cubicBezTo>
                  <a:cubicBezTo>
                    <a:pt x="108244" y="92598"/>
                    <a:pt x="108244" y="92598"/>
                    <a:pt x="108244" y="92598"/>
                  </a:cubicBezTo>
                  <a:cubicBezTo>
                    <a:pt x="110693" y="93070"/>
                    <a:pt x="112653" y="92125"/>
                    <a:pt x="113632" y="90236"/>
                  </a:cubicBezTo>
                  <a:cubicBezTo>
                    <a:pt x="119020" y="78897"/>
                    <a:pt x="119020" y="78897"/>
                    <a:pt x="119020" y="78897"/>
                  </a:cubicBezTo>
                  <a:cubicBezTo>
                    <a:pt x="120000" y="77007"/>
                    <a:pt x="119020" y="74645"/>
                    <a:pt x="117551" y="73228"/>
                  </a:cubicBezTo>
                  <a:close/>
                  <a:moveTo>
                    <a:pt x="62204" y="82204"/>
                  </a:moveTo>
                  <a:cubicBezTo>
                    <a:pt x="49959" y="83622"/>
                    <a:pt x="38204" y="74645"/>
                    <a:pt x="37224" y="62362"/>
                  </a:cubicBezTo>
                  <a:cubicBezTo>
                    <a:pt x="35755" y="50078"/>
                    <a:pt x="45061" y="39212"/>
                    <a:pt x="57795" y="37795"/>
                  </a:cubicBezTo>
                  <a:cubicBezTo>
                    <a:pt x="70530" y="36850"/>
                    <a:pt x="81795" y="45826"/>
                    <a:pt x="83265" y="58110"/>
                  </a:cubicBezTo>
                  <a:cubicBezTo>
                    <a:pt x="84244" y="69921"/>
                    <a:pt x="74938" y="81259"/>
                    <a:pt x="62204" y="8220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venir"/>
                <a:buNone/>
              </a:pPr>
              <a:r>
                <a:t/>
              </a:r>
              <a:endParaRPr b="0" i="0" sz="2200" u="none" cap="none" strike="noStrike">
                <a:solidFill>
                  <a:srgbClr val="000000"/>
                </a:solidFill>
                <a:latin typeface="Avenir"/>
                <a:ea typeface="Avenir"/>
                <a:cs typeface="Avenir"/>
                <a:sym typeface="Avenir"/>
              </a:endParaRPr>
            </a:p>
          </p:txBody>
        </p:sp>
        <p:sp>
          <p:nvSpPr>
            <p:cNvPr id="232" name="Google Shape;232;g6081a6ce38_0_145"/>
            <p:cNvSpPr/>
            <p:nvPr/>
          </p:nvSpPr>
          <p:spPr>
            <a:xfrm>
              <a:off x="2900363" y="5572125"/>
              <a:ext cx="317400" cy="319200"/>
            </a:xfrm>
            <a:custGeom>
              <a:rect b="b" l="l" r="r" t="t"/>
              <a:pathLst>
                <a:path extrusionOk="0" h="120000" w="120000">
                  <a:moveTo>
                    <a:pt x="119710" y="49445"/>
                  </a:moveTo>
                  <a:cubicBezTo>
                    <a:pt x="115362" y="35855"/>
                    <a:pt x="115362" y="35855"/>
                    <a:pt x="115362" y="35855"/>
                  </a:cubicBezTo>
                  <a:cubicBezTo>
                    <a:pt x="115072" y="34409"/>
                    <a:pt x="113333" y="33253"/>
                    <a:pt x="111594" y="33542"/>
                  </a:cubicBezTo>
                  <a:cubicBezTo>
                    <a:pt x="95942" y="36144"/>
                    <a:pt x="95942" y="36144"/>
                    <a:pt x="95942" y="36144"/>
                  </a:cubicBezTo>
                  <a:cubicBezTo>
                    <a:pt x="94202" y="33831"/>
                    <a:pt x="92463" y="31518"/>
                    <a:pt x="90434" y="29493"/>
                  </a:cubicBezTo>
                  <a:cubicBezTo>
                    <a:pt x="96231" y="14746"/>
                    <a:pt x="96231" y="14746"/>
                    <a:pt x="96231" y="14746"/>
                  </a:cubicBezTo>
                  <a:cubicBezTo>
                    <a:pt x="96811" y="13012"/>
                    <a:pt x="96231" y="11277"/>
                    <a:pt x="94782" y="10409"/>
                  </a:cubicBezTo>
                  <a:cubicBezTo>
                    <a:pt x="82028" y="3759"/>
                    <a:pt x="82028" y="3759"/>
                    <a:pt x="82028" y="3759"/>
                  </a:cubicBezTo>
                  <a:cubicBezTo>
                    <a:pt x="80579" y="2891"/>
                    <a:pt x="78840" y="3469"/>
                    <a:pt x="77681" y="4915"/>
                  </a:cubicBezTo>
                  <a:cubicBezTo>
                    <a:pt x="68405" y="17927"/>
                    <a:pt x="68405" y="17927"/>
                    <a:pt x="68405" y="17927"/>
                  </a:cubicBezTo>
                  <a:cubicBezTo>
                    <a:pt x="65797" y="17349"/>
                    <a:pt x="62898" y="17060"/>
                    <a:pt x="60000" y="17060"/>
                  </a:cubicBezTo>
                  <a:cubicBezTo>
                    <a:pt x="53333" y="2313"/>
                    <a:pt x="53333" y="2313"/>
                    <a:pt x="53333" y="2313"/>
                  </a:cubicBezTo>
                  <a:cubicBezTo>
                    <a:pt x="52753" y="867"/>
                    <a:pt x="51014" y="0"/>
                    <a:pt x="49565" y="578"/>
                  </a:cubicBezTo>
                  <a:cubicBezTo>
                    <a:pt x="35942" y="4626"/>
                    <a:pt x="35942" y="4626"/>
                    <a:pt x="35942" y="4626"/>
                  </a:cubicBezTo>
                  <a:cubicBezTo>
                    <a:pt x="34202" y="5204"/>
                    <a:pt x="33333" y="6939"/>
                    <a:pt x="33623" y="8385"/>
                  </a:cubicBezTo>
                  <a:cubicBezTo>
                    <a:pt x="36231" y="24289"/>
                    <a:pt x="36231" y="24289"/>
                    <a:pt x="36231" y="24289"/>
                  </a:cubicBezTo>
                  <a:cubicBezTo>
                    <a:pt x="33623" y="25734"/>
                    <a:pt x="31594" y="27469"/>
                    <a:pt x="29565" y="29493"/>
                  </a:cubicBezTo>
                  <a:cubicBezTo>
                    <a:pt x="14492" y="24000"/>
                    <a:pt x="14492" y="24000"/>
                    <a:pt x="14492" y="24000"/>
                  </a:cubicBezTo>
                  <a:cubicBezTo>
                    <a:pt x="13043" y="23421"/>
                    <a:pt x="11304" y="24000"/>
                    <a:pt x="10434" y="25445"/>
                  </a:cubicBezTo>
                  <a:cubicBezTo>
                    <a:pt x="3768" y="37879"/>
                    <a:pt x="3768" y="37879"/>
                    <a:pt x="3768" y="37879"/>
                  </a:cubicBezTo>
                  <a:cubicBezTo>
                    <a:pt x="2898" y="39325"/>
                    <a:pt x="3478" y="41349"/>
                    <a:pt x="4637" y="42216"/>
                  </a:cubicBezTo>
                  <a:cubicBezTo>
                    <a:pt x="17681" y="51469"/>
                    <a:pt x="17681" y="51469"/>
                    <a:pt x="17681" y="51469"/>
                  </a:cubicBezTo>
                  <a:cubicBezTo>
                    <a:pt x="17101" y="54361"/>
                    <a:pt x="16811" y="57253"/>
                    <a:pt x="16811" y="60144"/>
                  </a:cubicBezTo>
                  <a:cubicBezTo>
                    <a:pt x="2318" y="66506"/>
                    <a:pt x="2318" y="66506"/>
                    <a:pt x="2318" y="66506"/>
                  </a:cubicBezTo>
                  <a:cubicBezTo>
                    <a:pt x="869" y="67084"/>
                    <a:pt x="0" y="69108"/>
                    <a:pt x="579" y="70554"/>
                  </a:cubicBezTo>
                  <a:cubicBezTo>
                    <a:pt x="4637" y="84144"/>
                    <a:pt x="4637" y="84144"/>
                    <a:pt x="4637" y="84144"/>
                  </a:cubicBezTo>
                  <a:cubicBezTo>
                    <a:pt x="5217" y="85590"/>
                    <a:pt x="6666" y="86746"/>
                    <a:pt x="8405" y="86457"/>
                  </a:cubicBezTo>
                  <a:cubicBezTo>
                    <a:pt x="24057" y="83855"/>
                    <a:pt x="24057" y="83855"/>
                    <a:pt x="24057" y="83855"/>
                  </a:cubicBezTo>
                  <a:cubicBezTo>
                    <a:pt x="25797" y="86168"/>
                    <a:pt x="27536" y="88481"/>
                    <a:pt x="29565" y="90506"/>
                  </a:cubicBezTo>
                  <a:cubicBezTo>
                    <a:pt x="23768" y="105253"/>
                    <a:pt x="23768" y="105253"/>
                    <a:pt x="23768" y="105253"/>
                  </a:cubicBezTo>
                  <a:cubicBezTo>
                    <a:pt x="23188" y="106987"/>
                    <a:pt x="24057" y="108722"/>
                    <a:pt x="25507" y="109590"/>
                  </a:cubicBezTo>
                  <a:cubicBezTo>
                    <a:pt x="37971" y="116240"/>
                    <a:pt x="37971" y="116240"/>
                    <a:pt x="37971" y="116240"/>
                  </a:cubicBezTo>
                  <a:cubicBezTo>
                    <a:pt x="39420" y="116819"/>
                    <a:pt x="41449" y="116530"/>
                    <a:pt x="42318" y="115084"/>
                  </a:cubicBezTo>
                  <a:cubicBezTo>
                    <a:pt x="51594" y="102072"/>
                    <a:pt x="51594" y="102072"/>
                    <a:pt x="51594" y="102072"/>
                  </a:cubicBezTo>
                  <a:cubicBezTo>
                    <a:pt x="54202" y="102650"/>
                    <a:pt x="57101" y="102939"/>
                    <a:pt x="60000" y="102939"/>
                  </a:cubicBezTo>
                  <a:cubicBezTo>
                    <a:pt x="66666" y="117686"/>
                    <a:pt x="66666" y="117686"/>
                    <a:pt x="66666" y="117686"/>
                  </a:cubicBezTo>
                  <a:cubicBezTo>
                    <a:pt x="67246" y="119132"/>
                    <a:pt x="68985" y="120000"/>
                    <a:pt x="70724" y="119421"/>
                  </a:cubicBezTo>
                  <a:cubicBezTo>
                    <a:pt x="84347" y="115373"/>
                    <a:pt x="84347" y="115373"/>
                    <a:pt x="84347" y="115373"/>
                  </a:cubicBezTo>
                  <a:cubicBezTo>
                    <a:pt x="85797" y="114795"/>
                    <a:pt x="86956" y="113060"/>
                    <a:pt x="86666" y="111614"/>
                  </a:cubicBezTo>
                  <a:cubicBezTo>
                    <a:pt x="84057" y="95710"/>
                    <a:pt x="84057" y="95710"/>
                    <a:pt x="84057" y="95710"/>
                  </a:cubicBezTo>
                  <a:cubicBezTo>
                    <a:pt x="86376" y="94265"/>
                    <a:pt x="88695" y="92240"/>
                    <a:pt x="90434" y="90216"/>
                  </a:cubicBezTo>
                  <a:cubicBezTo>
                    <a:pt x="105507" y="96000"/>
                    <a:pt x="105507" y="96000"/>
                    <a:pt x="105507" y="96000"/>
                  </a:cubicBezTo>
                  <a:cubicBezTo>
                    <a:pt x="106956" y="96578"/>
                    <a:pt x="108985" y="96000"/>
                    <a:pt x="109565" y="94554"/>
                  </a:cubicBezTo>
                  <a:cubicBezTo>
                    <a:pt x="116231" y="82120"/>
                    <a:pt x="116231" y="82120"/>
                    <a:pt x="116231" y="82120"/>
                  </a:cubicBezTo>
                  <a:cubicBezTo>
                    <a:pt x="117101" y="80674"/>
                    <a:pt x="116811" y="78650"/>
                    <a:pt x="115362" y="77783"/>
                  </a:cubicBezTo>
                  <a:cubicBezTo>
                    <a:pt x="102318" y="68530"/>
                    <a:pt x="102318" y="68530"/>
                    <a:pt x="102318" y="68530"/>
                  </a:cubicBezTo>
                  <a:cubicBezTo>
                    <a:pt x="102898" y="65638"/>
                    <a:pt x="103188" y="62746"/>
                    <a:pt x="103188" y="59855"/>
                  </a:cubicBezTo>
                  <a:cubicBezTo>
                    <a:pt x="117681" y="53493"/>
                    <a:pt x="117681" y="53493"/>
                    <a:pt x="117681" y="53493"/>
                  </a:cubicBezTo>
                  <a:cubicBezTo>
                    <a:pt x="119130" y="52626"/>
                    <a:pt x="120000" y="50891"/>
                    <a:pt x="119710" y="49445"/>
                  </a:cubicBezTo>
                  <a:close/>
                  <a:moveTo>
                    <a:pt x="67536" y="84722"/>
                  </a:moveTo>
                  <a:cubicBezTo>
                    <a:pt x="53913" y="88771"/>
                    <a:pt x="39420" y="80963"/>
                    <a:pt x="35362" y="67373"/>
                  </a:cubicBezTo>
                  <a:cubicBezTo>
                    <a:pt x="31304" y="53783"/>
                    <a:pt x="38840" y="39325"/>
                    <a:pt x="52463" y="35277"/>
                  </a:cubicBezTo>
                  <a:cubicBezTo>
                    <a:pt x="66086" y="31228"/>
                    <a:pt x="80579" y="38746"/>
                    <a:pt x="84927" y="52626"/>
                  </a:cubicBezTo>
                  <a:cubicBezTo>
                    <a:pt x="88985" y="66216"/>
                    <a:pt x="81159" y="80385"/>
                    <a:pt x="67536" y="8472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venir"/>
                <a:buNone/>
              </a:pPr>
              <a:r>
                <a:t/>
              </a:r>
              <a:endParaRPr b="0" i="0" sz="2200" u="none" cap="none" strike="noStrike">
                <a:solidFill>
                  <a:srgbClr val="000000"/>
                </a:solidFill>
                <a:latin typeface="Avenir"/>
                <a:ea typeface="Avenir"/>
                <a:cs typeface="Avenir"/>
                <a:sym typeface="Avenir"/>
              </a:endParaRPr>
            </a:p>
          </p:txBody>
        </p:sp>
      </p:grpSp>
      <p:sp>
        <p:nvSpPr>
          <p:cNvPr id="233" name="Google Shape;233;g6081a6ce38_0_145"/>
          <p:cNvSpPr/>
          <p:nvPr/>
        </p:nvSpPr>
        <p:spPr>
          <a:xfrm>
            <a:off x="9069643" y="5455079"/>
            <a:ext cx="1068900" cy="976200"/>
          </a:xfrm>
          <a:prstGeom prst="ellipse">
            <a:avLst/>
          </a:prstGeom>
          <a:gradFill>
            <a:gsLst>
              <a:gs pos="0">
                <a:srgbClr val="118181"/>
              </a:gs>
              <a:gs pos="50000">
                <a:srgbClr val="19BBBA"/>
              </a:gs>
              <a:gs pos="100000">
                <a:srgbClr val="1FE0DF"/>
              </a:gs>
            </a:gsLst>
            <a:lin ang="54000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venir"/>
              <a:buNone/>
            </a:pPr>
            <a:r>
              <a:t/>
            </a:r>
            <a:endParaRPr b="0" i="0" sz="2200" u="none" cap="none" strike="noStrike">
              <a:solidFill>
                <a:srgbClr val="FFFFFF"/>
              </a:solidFill>
              <a:latin typeface="Avenir"/>
              <a:ea typeface="Avenir"/>
              <a:cs typeface="Avenir"/>
              <a:sym typeface="Avenir"/>
            </a:endParaRPr>
          </a:p>
        </p:txBody>
      </p:sp>
      <p:sp>
        <p:nvSpPr>
          <p:cNvPr id="234" name="Google Shape;234;g6081a6ce38_0_145"/>
          <p:cNvSpPr/>
          <p:nvPr/>
        </p:nvSpPr>
        <p:spPr>
          <a:xfrm>
            <a:off x="9221218" y="5606240"/>
            <a:ext cx="700500" cy="652200"/>
          </a:xfrm>
          <a:custGeom>
            <a:rect b="b" l="l" r="r" t="t"/>
            <a:pathLst>
              <a:path extrusionOk="0" h="120000" w="120000">
                <a:moveTo>
                  <a:pt x="36923" y="60000"/>
                </a:moveTo>
                <a:cubicBezTo>
                  <a:pt x="30329" y="60000"/>
                  <a:pt x="24395" y="62823"/>
                  <a:pt x="20439" y="68470"/>
                </a:cubicBezTo>
                <a:cubicBezTo>
                  <a:pt x="11868" y="68470"/>
                  <a:pt x="11868" y="68470"/>
                  <a:pt x="11868" y="68470"/>
                </a:cubicBezTo>
                <a:cubicBezTo>
                  <a:pt x="8571" y="68470"/>
                  <a:pt x="5934" y="67764"/>
                  <a:pt x="3296" y="65647"/>
                </a:cubicBezTo>
                <a:cubicBezTo>
                  <a:pt x="1318" y="64235"/>
                  <a:pt x="0" y="61411"/>
                  <a:pt x="0" y="57882"/>
                </a:cubicBezTo>
                <a:cubicBezTo>
                  <a:pt x="0" y="42352"/>
                  <a:pt x="2637" y="34588"/>
                  <a:pt x="7912" y="34588"/>
                </a:cubicBezTo>
                <a:cubicBezTo>
                  <a:pt x="7912" y="34588"/>
                  <a:pt x="8571" y="34588"/>
                  <a:pt x="10549" y="36000"/>
                </a:cubicBezTo>
                <a:cubicBezTo>
                  <a:pt x="11868" y="36705"/>
                  <a:pt x="13846" y="37411"/>
                  <a:pt x="16483" y="38823"/>
                </a:cubicBezTo>
                <a:cubicBezTo>
                  <a:pt x="19120" y="39529"/>
                  <a:pt x="21758" y="40235"/>
                  <a:pt x="23736" y="40235"/>
                </a:cubicBezTo>
                <a:cubicBezTo>
                  <a:pt x="27032" y="40235"/>
                  <a:pt x="29670" y="39529"/>
                  <a:pt x="32307" y="38117"/>
                </a:cubicBezTo>
                <a:cubicBezTo>
                  <a:pt x="32307" y="40235"/>
                  <a:pt x="31648" y="41647"/>
                  <a:pt x="31648" y="43058"/>
                </a:cubicBezTo>
                <a:cubicBezTo>
                  <a:pt x="31648" y="48705"/>
                  <a:pt x="33626" y="55058"/>
                  <a:pt x="36923" y="60000"/>
                </a:cubicBezTo>
                <a:close/>
                <a:moveTo>
                  <a:pt x="34945" y="4941"/>
                </a:moveTo>
                <a:cubicBezTo>
                  <a:pt x="38241" y="8470"/>
                  <a:pt x="40219" y="12705"/>
                  <a:pt x="40219" y="16941"/>
                </a:cubicBezTo>
                <a:cubicBezTo>
                  <a:pt x="40219" y="21882"/>
                  <a:pt x="38241" y="26117"/>
                  <a:pt x="34945" y="29647"/>
                </a:cubicBezTo>
                <a:cubicBezTo>
                  <a:pt x="32307" y="32470"/>
                  <a:pt x="28351" y="34588"/>
                  <a:pt x="23736" y="34588"/>
                </a:cubicBezTo>
                <a:cubicBezTo>
                  <a:pt x="19780" y="34588"/>
                  <a:pt x="15824" y="32470"/>
                  <a:pt x="12527" y="29647"/>
                </a:cubicBezTo>
                <a:cubicBezTo>
                  <a:pt x="9230" y="26117"/>
                  <a:pt x="7912" y="21882"/>
                  <a:pt x="7912" y="16941"/>
                </a:cubicBezTo>
                <a:cubicBezTo>
                  <a:pt x="7912" y="12705"/>
                  <a:pt x="9230" y="8470"/>
                  <a:pt x="12527" y="4941"/>
                </a:cubicBezTo>
                <a:cubicBezTo>
                  <a:pt x="15824" y="2117"/>
                  <a:pt x="19780" y="0"/>
                  <a:pt x="23736" y="0"/>
                </a:cubicBezTo>
                <a:cubicBezTo>
                  <a:pt x="28351" y="0"/>
                  <a:pt x="32307" y="2117"/>
                  <a:pt x="34945" y="4941"/>
                </a:cubicBezTo>
                <a:close/>
                <a:moveTo>
                  <a:pt x="103516" y="102352"/>
                </a:moveTo>
                <a:cubicBezTo>
                  <a:pt x="103516" y="108000"/>
                  <a:pt x="102197" y="112235"/>
                  <a:pt x="98901" y="115058"/>
                </a:cubicBezTo>
                <a:cubicBezTo>
                  <a:pt x="96263" y="117882"/>
                  <a:pt x="92307" y="120000"/>
                  <a:pt x="87032" y="120000"/>
                </a:cubicBezTo>
                <a:cubicBezTo>
                  <a:pt x="32307" y="120000"/>
                  <a:pt x="32307" y="120000"/>
                  <a:pt x="32307" y="120000"/>
                </a:cubicBezTo>
                <a:cubicBezTo>
                  <a:pt x="27692" y="120000"/>
                  <a:pt x="23736" y="117882"/>
                  <a:pt x="20439" y="115058"/>
                </a:cubicBezTo>
                <a:cubicBezTo>
                  <a:pt x="17142" y="112235"/>
                  <a:pt x="15824" y="108000"/>
                  <a:pt x="15824" y="102352"/>
                </a:cubicBezTo>
                <a:cubicBezTo>
                  <a:pt x="15824" y="100235"/>
                  <a:pt x="15824" y="98117"/>
                  <a:pt x="16483" y="95294"/>
                </a:cubicBezTo>
                <a:cubicBezTo>
                  <a:pt x="16483" y="93176"/>
                  <a:pt x="16483" y="91058"/>
                  <a:pt x="17142" y="88235"/>
                </a:cubicBezTo>
                <a:cubicBezTo>
                  <a:pt x="17802" y="85411"/>
                  <a:pt x="17802" y="83294"/>
                  <a:pt x="18461" y="81176"/>
                </a:cubicBezTo>
                <a:cubicBezTo>
                  <a:pt x="19120" y="79058"/>
                  <a:pt x="20439" y="76941"/>
                  <a:pt x="21098" y="74823"/>
                </a:cubicBezTo>
                <a:cubicBezTo>
                  <a:pt x="22417" y="72705"/>
                  <a:pt x="23736" y="70588"/>
                  <a:pt x="25054" y="69176"/>
                </a:cubicBezTo>
                <a:cubicBezTo>
                  <a:pt x="26373" y="67764"/>
                  <a:pt x="28351" y="66352"/>
                  <a:pt x="30329" y="65647"/>
                </a:cubicBezTo>
                <a:cubicBezTo>
                  <a:pt x="32967" y="64941"/>
                  <a:pt x="34945" y="64235"/>
                  <a:pt x="37582" y="64235"/>
                </a:cubicBezTo>
                <a:cubicBezTo>
                  <a:pt x="38241" y="64235"/>
                  <a:pt x="38901" y="64941"/>
                  <a:pt x="40219" y="65647"/>
                </a:cubicBezTo>
                <a:cubicBezTo>
                  <a:pt x="41538" y="66352"/>
                  <a:pt x="42857" y="67764"/>
                  <a:pt x="44835" y="69176"/>
                </a:cubicBezTo>
                <a:cubicBezTo>
                  <a:pt x="46153" y="69882"/>
                  <a:pt x="48791" y="71294"/>
                  <a:pt x="51428" y="72000"/>
                </a:cubicBezTo>
                <a:cubicBezTo>
                  <a:pt x="54065" y="72705"/>
                  <a:pt x="56703" y="73411"/>
                  <a:pt x="60000" y="73411"/>
                </a:cubicBezTo>
                <a:cubicBezTo>
                  <a:pt x="62637" y="73411"/>
                  <a:pt x="65274" y="72705"/>
                  <a:pt x="68571" y="72000"/>
                </a:cubicBezTo>
                <a:cubicBezTo>
                  <a:pt x="71208" y="71294"/>
                  <a:pt x="73186" y="69882"/>
                  <a:pt x="75164" y="69176"/>
                </a:cubicBezTo>
                <a:cubicBezTo>
                  <a:pt x="76483" y="67764"/>
                  <a:pt x="77802" y="66352"/>
                  <a:pt x="79780" y="65647"/>
                </a:cubicBezTo>
                <a:cubicBezTo>
                  <a:pt x="81098" y="64941"/>
                  <a:pt x="81758" y="64235"/>
                  <a:pt x="82417" y="64235"/>
                </a:cubicBezTo>
                <a:cubicBezTo>
                  <a:pt x="84395" y="64235"/>
                  <a:pt x="87032" y="64941"/>
                  <a:pt x="89010" y="65647"/>
                </a:cubicBezTo>
                <a:cubicBezTo>
                  <a:pt x="90989" y="66352"/>
                  <a:pt x="92967" y="67764"/>
                  <a:pt x="94285" y="69176"/>
                </a:cubicBezTo>
                <a:cubicBezTo>
                  <a:pt x="95604" y="70588"/>
                  <a:pt x="96923" y="72705"/>
                  <a:pt x="98241" y="74823"/>
                </a:cubicBezTo>
                <a:cubicBezTo>
                  <a:pt x="99560" y="76941"/>
                  <a:pt x="100219" y="79058"/>
                  <a:pt x="100879" y="81176"/>
                </a:cubicBezTo>
                <a:cubicBezTo>
                  <a:pt x="101538" y="83294"/>
                  <a:pt x="102197" y="85411"/>
                  <a:pt x="102857" y="88235"/>
                </a:cubicBezTo>
                <a:cubicBezTo>
                  <a:pt x="102857" y="91058"/>
                  <a:pt x="103516" y="93176"/>
                  <a:pt x="103516" y="95294"/>
                </a:cubicBezTo>
                <a:cubicBezTo>
                  <a:pt x="103516" y="98117"/>
                  <a:pt x="103516" y="100235"/>
                  <a:pt x="103516" y="102352"/>
                </a:cubicBezTo>
                <a:close/>
                <a:moveTo>
                  <a:pt x="76483" y="24705"/>
                </a:moveTo>
                <a:cubicBezTo>
                  <a:pt x="81758" y="29647"/>
                  <a:pt x="83736" y="36000"/>
                  <a:pt x="83736" y="43058"/>
                </a:cubicBezTo>
                <a:cubicBezTo>
                  <a:pt x="83736" y="50117"/>
                  <a:pt x="81758" y="55764"/>
                  <a:pt x="76483" y="60705"/>
                </a:cubicBezTo>
                <a:cubicBezTo>
                  <a:pt x="71868" y="65647"/>
                  <a:pt x="66593" y="68470"/>
                  <a:pt x="60000" y="68470"/>
                </a:cubicBezTo>
                <a:cubicBezTo>
                  <a:pt x="53406" y="68470"/>
                  <a:pt x="47472" y="65647"/>
                  <a:pt x="42857" y="60705"/>
                </a:cubicBezTo>
                <a:cubicBezTo>
                  <a:pt x="38241" y="55764"/>
                  <a:pt x="35604" y="50117"/>
                  <a:pt x="35604" y="43058"/>
                </a:cubicBezTo>
                <a:cubicBezTo>
                  <a:pt x="35604" y="36000"/>
                  <a:pt x="38241" y="29647"/>
                  <a:pt x="42857" y="24705"/>
                </a:cubicBezTo>
                <a:cubicBezTo>
                  <a:pt x="47472" y="19764"/>
                  <a:pt x="53406" y="16941"/>
                  <a:pt x="60000" y="16941"/>
                </a:cubicBezTo>
                <a:cubicBezTo>
                  <a:pt x="66593" y="16941"/>
                  <a:pt x="71868" y="19764"/>
                  <a:pt x="76483" y="24705"/>
                </a:cubicBezTo>
                <a:close/>
                <a:moveTo>
                  <a:pt x="106813" y="4941"/>
                </a:moveTo>
                <a:cubicBezTo>
                  <a:pt x="110109" y="8470"/>
                  <a:pt x="111428" y="12705"/>
                  <a:pt x="111428" y="16941"/>
                </a:cubicBezTo>
                <a:cubicBezTo>
                  <a:pt x="111428" y="21882"/>
                  <a:pt x="110109" y="26117"/>
                  <a:pt x="106813" y="29647"/>
                </a:cubicBezTo>
                <a:cubicBezTo>
                  <a:pt x="104175" y="32470"/>
                  <a:pt x="100219" y="34588"/>
                  <a:pt x="95604" y="34588"/>
                </a:cubicBezTo>
                <a:cubicBezTo>
                  <a:pt x="91648" y="34588"/>
                  <a:pt x="87692" y="32470"/>
                  <a:pt x="84395" y="29647"/>
                </a:cubicBezTo>
                <a:cubicBezTo>
                  <a:pt x="81098" y="26117"/>
                  <a:pt x="79780" y="21882"/>
                  <a:pt x="79780" y="16941"/>
                </a:cubicBezTo>
                <a:cubicBezTo>
                  <a:pt x="79780" y="12705"/>
                  <a:pt x="81098" y="8470"/>
                  <a:pt x="84395" y="4941"/>
                </a:cubicBezTo>
                <a:cubicBezTo>
                  <a:pt x="87692" y="2117"/>
                  <a:pt x="91648" y="0"/>
                  <a:pt x="95604" y="0"/>
                </a:cubicBezTo>
                <a:cubicBezTo>
                  <a:pt x="100219" y="0"/>
                  <a:pt x="104175" y="2117"/>
                  <a:pt x="106813" y="4941"/>
                </a:cubicBezTo>
                <a:close/>
                <a:moveTo>
                  <a:pt x="120000" y="57882"/>
                </a:moveTo>
                <a:cubicBezTo>
                  <a:pt x="120000" y="61411"/>
                  <a:pt x="118681" y="64235"/>
                  <a:pt x="116043" y="65647"/>
                </a:cubicBezTo>
                <a:cubicBezTo>
                  <a:pt x="114065" y="67764"/>
                  <a:pt x="110769" y="68470"/>
                  <a:pt x="107472" y="68470"/>
                </a:cubicBezTo>
                <a:cubicBezTo>
                  <a:pt x="99560" y="68470"/>
                  <a:pt x="99560" y="68470"/>
                  <a:pt x="99560" y="68470"/>
                </a:cubicBezTo>
                <a:cubicBezTo>
                  <a:pt x="94945" y="62823"/>
                  <a:pt x="89670" y="60000"/>
                  <a:pt x="82417" y="60000"/>
                </a:cubicBezTo>
                <a:cubicBezTo>
                  <a:pt x="86373" y="55058"/>
                  <a:pt x="87692" y="48705"/>
                  <a:pt x="87692" y="43058"/>
                </a:cubicBezTo>
                <a:cubicBezTo>
                  <a:pt x="87692" y="41647"/>
                  <a:pt x="87692" y="40235"/>
                  <a:pt x="87692" y="38117"/>
                </a:cubicBezTo>
                <a:cubicBezTo>
                  <a:pt x="90329" y="39529"/>
                  <a:pt x="92967" y="40235"/>
                  <a:pt x="95604" y="40235"/>
                </a:cubicBezTo>
                <a:cubicBezTo>
                  <a:pt x="98241" y="40235"/>
                  <a:pt x="100879" y="39529"/>
                  <a:pt x="102857" y="38823"/>
                </a:cubicBezTo>
                <a:cubicBezTo>
                  <a:pt x="105494" y="37411"/>
                  <a:pt x="107472" y="36705"/>
                  <a:pt x="109450" y="36000"/>
                </a:cubicBezTo>
                <a:cubicBezTo>
                  <a:pt x="110769" y="34588"/>
                  <a:pt x="111428" y="34588"/>
                  <a:pt x="112087" y="34588"/>
                </a:cubicBezTo>
                <a:cubicBezTo>
                  <a:pt x="117362" y="34588"/>
                  <a:pt x="120000" y="42352"/>
                  <a:pt x="120000" y="5788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venir"/>
              <a:buNone/>
            </a:pPr>
            <a:r>
              <a:t/>
            </a:r>
            <a:endParaRPr b="0" i="0" sz="2200" u="none" cap="none" strike="noStrike">
              <a:solidFill>
                <a:srgbClr val="FFFFFF"/>
              </a:solidFill>
              <a:latin typeface="Avenir"/>
              <a:ea typeface="Avenir"/>
              <a:cs typeface="Avenir"/>
              <a:sym typeface="Avenir"/>
            </a:endParaRPr>
          </a:p>
        </p:txBody>
      </p:sp>
      <p:sp>
        <p:nvSpPr>
          <p:cNvPr id="235" name="Google Shape;235;g6081a6ce38_0_145"/>
          <p:cNvSpPr txBox="1"/>
          <p:nvPr/>
        </p:nvSpPr>
        <p:spPr>
          <a:xfrm>
            <a:off x="12191321" y="12884758"/>
            <a:ext cx="493200" cy="326100"/>
          </a:xfrm>
          <a:prstGeom prst="rect">
            <a:avLst/>
          </a:prstGeom>
          <a:noFill/>
          <a:ln>
            <a:noFill/>
          </a:ln>
        </p:spPr>
        <p:txBody>
          <a:bodyPr anchorCtr="0" anchor="t" bIns="0" lIns="0" spcFirstLastPara="1" rIns="0" wrap="square" tIns="0">
            <a:noAutofit/>
          </a:bodyPr>
          <a:lstStyle/>
          <a:p>
            <a:pPr indent="86993" lvl="0" marL="0" rtl="0" algn="l">
              <a:spcBef>
                <a:spcPts val="0"/>
              </a:spcBef>
              <a:spcAft>
                <a:spcPts val="0"/>
              </a:spcAft>
              <a:buNone/>
            </a:pPr>
            <a:fld id="{00000000-1234-1234-1234-123412341234}" type="slidenum">
              <a:rPr lang="en-US">
                <a:solidFill>
                  <a:srgbClr val="AEAFAF"/>
                </a:solidFill>
                <a:latin typeface="Helvetica Neue"/>
                <a:ea typeface="Helvetica Neue"/>
                <a:cs typeface="Helvetica Neue"/>
                <a:sym typeface="Helvetica Neue"/>
              </a:rPr>
              <a:t>‹#›</a:t>
            </a:fld>
            <a:endParaRPr>
              <a:solidFill>
                <a:srgbClr val="AEAFAF"/>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g6081a6ce38_0_158"/>
          <p:cNvSpPr txBox="1"/>
          <p:nvPr>
            <p:ph idx="1" type="body"/>
          </p:nvPr>
        </p:nvSpPr>
        <p:spPr>
          <a:xfrm>
            <a:off x="2359420" y="160350"/>
            <a:ext cx="20699400" cy="1014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Montserrat"/>
              <a:buNone/>
            </a:pPr>
            <a:r>
              <a:rPr b="1" lang="en-US">
                <a:latin typeface="Montserrat"/>
                <a:ea typeface="Montserrat"/>
                <a:cs typeface="Montserrat"/>
                <a:sym typeface="Montserrat"/>
              </a:rPr>
              <a:t>Materiality analysis: process</a:t>
            </a:r>
            <a:endParaRPr/>
          </a:p>
        </p:txBody>
      </p:sp>
      <p:grpSp>
        <p:nvGrpSpPr>
          <p:cNvPr id="241" name="Google Shape;241;g6081a6ce38_0_158"/>
          <p:cNvGrpSpPr/>
          <p:nvPr/>
        </p:nvGrpSpPr>
        <p:grpSpPr>
          <a:xfrm>
            <a:off x="1445611" y="3987440"/>
            <a:ext cx="16132973" cy="1578717"/>
            <a:chOff x="3849" y="478200"/>
            <a:chExt cx="8752698" cy="1057200"/>
          </a:xfrm>
        </p:grpSpPr>
        <p:sp>
          <p:nvSpPr>
            <p:cNvPr id="242" name="Google Shape;242;g6081a6ce38_0_158"/>
            <p:cNvSpPr/>
            <p:nvPr/>
          </p:nvSpPr>
          <p:spPr>
            <a:xfrm>
              <a:off x="3849" y="478200"/>
              <a:ext cx="1683300" cy="1057200"/>
            </a:xfrm>
            <a:prstGeom prst="roundRect">
              <a:avLst>
                <a:gd fmla="val 10000" name="adj"/>
              </a:avLst>
            </a:prstGeom>
            <a:solidFill>
              <a:srgbClr val="0D8C94"/>
            </a:solidFill>
            <a:ln>
              <a:noFill/>
            </a:ln>
            <a:effectLst>
              <a:outerShdw blurRad="38100" rotWithShape="0" dir="5400000" dist="254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p>
          </p:txBody>
        </p:sp>
        <p:sp>
          <p:nvSpPr>
            <p:cNvPr id="243" name="Google Shape;243;g6081a6ce38_0_158"/>
            <p:cNvSpPr txBox="1"/>
            <p:nvPr/>
          </p:nvSpPr>
          <p:spPr>
            <a:xfrm>
              <a:off x="34815" y="509166"/>
              <a:ext cx="1621200" cy="9954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FFFFFF"/>
                </a:buClr>
                <a:buSzPts val="1800"/>
                <a:buFont typeface="Avenir"/>
                <a:buNone/>
              </a:pPr>
              <a:r>
                <a:rPr b="0" i="0" lang="en-US" sz="3000" u="none" cap="none" strike="noStrike">
                  <a:solidFill>
                    <a:srgbClr val="FFFFFF"/>
                  </a:solidFill>
                  <a:latin typeface="Avenir"/>
                  <a:ea typeface="Avenir"/>
                  <a:cs typeface="Avenir"/>
                  <a:sym typeface="Avenir"/>
                </a:rPr>
                <a:t>Definition of sources’ scope</a:t>
              </a:r>
              <a:endParaRPr sz="3000"/>
            </a:p>
          </p:txBody>
        </p:sp>
        <p:sp>
          <p:nvSpPr>
            <p:cNvPr id="244" name="Google Shape;244;g6081a6ce38_0_158"/>
            <p:cNvSpPr/>
            <p:nvPr/>
          </p:nvSpPr>
          <p:spPr>
            <a:xfrm>
              <a:off x="1855358" y="798111"/>
              <a:ext cx="356700" cy="417300"/>
            </a:xfrm>
            <a:prstGeom prst="rightArrow">
              <a:avLst>
                <a:gd fmla="val 60000" name="adj1"/>
                <a:gd fmla="val 50000" name="adj2"/>
              </a:avLst>
            </a:prstGeom>
            <a:gradFill>
              <a:gsLst>
                <a:gs pos="0">
                  <a:srgbClr val="A1CDD4"/>
                </a:gs>
                <a:gs pos="100000">
                  <a:srgbClr val="C4F5FC"/>
                </a:gs>
              </a:gsLst>
              <a:lin ang="16200038" scaled="0"/>
            </a:gradFill>
            <a:ln>
              <a:noFill/>
            </a:ln>
            <a:effectLst>
              <a:outerShdw blurRad="38100" rotWithShape="0" dir="5400000" dist="254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p>
          </p:txBody>
        </p:sp>
        <p:sp>
          <p:nvSpPr>
            <p:cNvPr id="245" name="Google Shape;245;g6081a6ce38_0_158"/>
            <p:cNvSpPr txBox="1"/>
            <p:nvPr/>
          </p:nvSpPr>
          <p:spPr>
            <a:xfrm>
              <a:off x="1855358" y="881597"/>
              <a:ext cx="249900" cy="250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400"/>
                <a:buFont typeface="Avenir"/>
                <a:buNone/>
              </a:pPr>
              <a:r>
                <a:t/>
              </a:r>
              <a:endParaRPr b="0" i="0" sz="3000" u="none" cap="none" strike="noStrike">
                <a:solidFill>
                  <a:srgbClr val="FFFFFF"/>
                </a:solidFill>
                <a:latin typeface="Avenir"/>
                <a:ea typeface="Avenir"/>
                <a:cs typeface="Avenir"/>
                <a:sym typeface="Avenir"/>
              </a:endParaRPr>
            </a:p>
          </p:txBody>
        </p:sp>
        <p:sp>
          <p:nvSpPr>
            <p:cNvPr id="246" name="Google Shape;246;g6081a6ce38_0_158"/>
            <p:cNvSpPr/>
            <p:nvPr/>
          </p:nvSpPr>
          <p:spPr>
            <a:xfrm>
              <a:off x="2360315" y="478200"/>
              <a:ext cx="1683300" cy="1057200"/>
            </a:xfrm>
            <a:prstGeom prst="roundRect">
              <a:avLst>
                <a:gd fmla="val 10000" name="adj"/>
              </a:avLst>
            </a:prstGeom>
            <a:solidFill>
              <a:srgbClr val="0D8C94"/>
            </a:solidFill>
            <a:ln>
              <a:noFill/>
            </a:ln>
            <a:effectLst>
              <a:outerShdw blurRad="38100" rotWithShape="0" dir="5400000" dist="254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p>
          </p:txBody>
        </p:sp>
        <p:sp>
          <p:nvSpPr>
            <p:cNvPr id="247" name="Google Shape;247;g6081a6ce38_0_158"/>
            <p:cNvSpPr txBox="1"/>
            <p:nvPr/>
          </p:nvSpPr>
          <p:spPr>
            <a:xfrm>
              <a:off x="2391281" y="509166"/>
              <a:ext cx="1621200" cy="9954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FFFFFF"/>
                </a:buClr>
                <a:buSzPts val="1800"/>
                <a:buFont typeface="Avenir"/>
                <a:buNone/>
              </a:pPr>
              <a:r>
                <a:rPr b="0" i="0" lang="en-US" sz="3000" u="none" cap="none" strike="noStrike">
                  <a:solidFill>
                    <a:srgbClr val="FFFFFF"/>
                  </a:solidFill>
                  <a:latin typeface="Avenir"/>
                  <a:ea typeface="Avenir"/>
                  <a:cs typeface="Avenir"/>
                  <a:sym typeface="Avenir"/>
                </a:rPr>
                <a:t> Topics mapping</a:t>
              </a:r>
              <a:endParaRPr sz="3000"/>
            </a:p>
          </p:txBody>
        </p:sp>
        <p:sp>
          <p:nvSpPr>
            <p:cNvPr id="248" name="Google Shape;248;g6081a6ce38_0_158"/>
            <p:cNvSpPr/>
            <p:nvPr/>
          </p:nvSpPr>
          <p:spPr>
            <a:xfrm>
              <a:off x="4211824" y="798111"/>
              <a:ext cx="356700" cy="417300"/>
            </a:xfrm>
            <a:prstGeom prst="rightArrow">
              <a:avLst>
                <a:gd fmla="val 60000" name="adj1"/>
                <a:gd fmla="val 50000" name="adj2"/>
              </a:avLst>
            </a:prstGeom>
            <a:gradFill>
              <a:gsLst>
                <a:gs pos="0">
                  <a:srgbClr val="A1CDD4"/>
                </a:gs>
                <a:gs pos="100000">
                  <a:srgbClr val="C4F5FC"/>
                </a:gs>
              </a:gsLst>
              <a:lin ang="16200038" scaled="0"/>
            </a:gradFill>
            <a:ln>
              <a:noFill/>
            </a:ln>
            <a:effectLst>
              <a:outerShdw blurRad="38100" rotWithShape="0" dir="5400000" dist="254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p>
          </p:txBody>
        </p:sp>
        <p:sp>
          <p:nvSpPr>
            <p:cNvPr id="249" name="Google Shape;249;g6081a6ce38_0_158"/>
            <p:cNvSpPr txBox="1"/>
            <p:nvPr/>
          </p:nvSpPr>
          <p:spPr>
            <a:xfrm>
              <a:off x="4211824" y="881597"/>
              <a:ext cx="249900" cy="250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400"/>
                <a:buFont typeface="Avenir"/>
                <a:buNone/>
              </a:pPr>
              <a:r>
                <a:t/>
              </a:r>
              <a:endParaRPr b="0" i="0" sz="3000" u="none" cap="none" strike="noStrike">
                <a:solidFill>
                  <a:srgbClr val="FFFFFF"/>
                </a:solidFill>
                <a:latin typeface="Avenir"/>
                <a:ea typeface="Avenir"/>
                <a:cs typeface="Avenir"/>
                <a:sym typeface="Avenir"/>
              </a:endParaRPr>
            </a:p>
          </p:txBody>
        </p:sp>
        <p:sp>
          <p:nvSpPr>
            <p:cNvPr id="250" name="Google Shape;250;g6081a6ce38_0_158"/>
            <p:cNvSpPr/>
            <p:nvPr/>
          </p:nvSpPr>
          <p:spPr>
            <a:xfrm>
              <a:off x="4716781" y="478200"/>
              <a:ext cx="1683300" cy="1057200"/>
            </a:xfrm>
            <a:prstGeom prst="roundRect">
              <a:avLst>
                <a:gd fmla="val 10000" name="adj"/>
              </a:avLst>
            </a:prstGeom>
            <a:solidFill>
              <a:srgbClr val="0D8C94"/>
            </a:solidFill>
            <a:ln>
              <a:noFill/>
            </a:ln>
            <a:effectLst>
              <a:outerShdw blurRad="38100" rotWithShape="0" dir="5400000" dist="254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p>
          </p:txBody>
        </p:sp>
        <p:sp>
          <p:nvSpPr>
            <p:cNvPr id="251" name="Google Shape;251;g6081a6ce38_0_158"/>
            <p:cNvSpPr txBox="1"/>
            <p:nvPr/>
          </p:nvSpPr>
          <p:spPr>
            <a:xfrm>
              <a:off x="4747747" y="509166"/>
              <a:ext cx="1621200" cy="9954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FFFFFF"/>
                </a:buClr>
                <a:buSzPts val="1800"/>
                <a:buFont typeface="Avenir"/>
                <a:buNone/>
              </a:pPr>
              <a:r>
                <a:rPr b="0" i="0" lang="en-US" sz="3000" u="none" cap="none" strike="noStrike">
                  <a:solidFill>
                    <a:srgbClr val="FFFFFF"/>
                  </a:solidFill>
                  <a:latin typeface="Avenir"/>
                  <a:ea typeface="Avenir"/>
                  <a:cs typeface="Avenir"/>
                  <a:sym typeface="Avenir"/>
                </a:rPr>
                <a:t>Results compilation and analysis</a:t>
              </a:r>
              <a:endParaRPr sz="3000"/>
            </a:p>
          </p:txBody>
        </p:sp>
        <p:sp>
          <p:nvSpPr>
            <p:cNvPr id="252" name="Google Shape;252;g6081a6ce38_0_158"/>
            <p:cNvSpPr/>
            <p:nvPr/>
          </p:nvSpPr>
          <p:spPr>
            <a:xfrm>
              <a:off x="6568290" y="798111"/>
              <a:ext cx="356700" cy="417300"/>
            </a:xfrm>
            <a:prstGeom prst="rightArrow">
              <a:avLst>
                <a:gd fmla="val 60000" name="adj1"/>
                <a:gd fmla="val 50000" name="adj2"/>
              </a:avLst>
            </a:prstGeom>
            <a:gradFill>
              <a:gsLst>
                <a:gs pos="0">
                  <a:srgbClr val="A1CDD4"/>
                </a:gs>
                <a:gs pos="100000">
                  <a:srgbClr val="C4F5FC"/>
                </a:gs>
              </a:gsLst>
              <a:lin ang="16200038" scaled="0"/>
            </a:gradFill>
            <a:ln>
              <a:noFill/>
            </a:ln>
            <a:effectLst>
              <a:outerShdw blurRad="38100" rotWithShape="0" dir="5400000" dist="254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p>
          </p:txBody>
        </p:sp>
        <p:sp>
          <p:nvSpPr>
            <p:cNvPr id="253" name="Google Shape;253;g6081a6ce38_0_158"/>
            <p:cNvSpPr txBox="1"/>
            <p:nvPr/>
          </p:nvSpPr>
          <p:spPr>
            <a:xfrm>
              <a:off x="6568290" y="881597"/>
              <a:ext cx="249900" cy="250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400"/>
                <a:buFont typeface="Avenir"/>
                <a:buNone/>
              </a:pPr>
              <a:r>
                <a:t/>
              </a:r>
              <a:endParaRPr b="0" i="0" sz="3000" u="none" cap="none" strike="noStrike">
                <a:solidFill>
                  <a:srgbClr val="FFFFFF"/>
                </a:solidFill>
                <a:latin typeface="Avenir"/>
                <a:ea typeface="Avenir"/>
                <a:cs typeface="Avenir"/>
                <a:sym typeface="Avenir"/>
              </a:endParaRPr>
            </a:p>
          </p:txBody>
        </p:sp>
        <p:sp>
          <p:nvSpPr>
            <p:cNvPr id="254" name="Google Shape;254;g6081a6ce38_0_158"/>
            <p:cNvSpPr/>
            <p:nvPr/>
          </p:nvSpPr>
          <p:spPr>
            <a:xfrm>
              <a:off x="7073247" y="478200"/>
              <a:ext cx="1683300" cy="1057200"/>
            </a:xfrm>
            <a:prstGeom prst="roundRect">
              <a:avLst>
                <a:gd fmla="val 10000" name="adj"/>
              </a:avLst>
            </a:prstGeom>
            <a:solidFill>
              <a:srgbClr val="0D8C94"/>
            </a:solidFill>
            <a:ln>
              <a:noFill/>
            </a:ln>
            <a:effectLst>
              <a:outerShdw blurRad="38100" rotWithShape="0" dir="5400000" dist="254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p>
          </p:txBody>
        </p:sp>
        <p:sp>
          <p:nvSpPr>
            <p:cNvPr id="255" name="Google Shape;255;g6081a6ce38_0_158"/>
            <p:cNvSpPr txBox="1"/>
            <p:nvPr/>
          </p:nvSpPr>
          <p:spPr>
            <a:xfrm>
              <a:off x="7104213" y="509166"/>
              <a:ext cx="1621200" cy="9954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FFFFFF"/>
                </a:buClr>
                <a:buSzPts val="1800"/>
                <a:buFont typeface="Avenir"/>
                <a:buNone/>
              </a:pPr>
              <a:r>
                <a:rPr b="0" i="0" lang="en-US" sz="3000" u="none" cap="none" strike="noStrike">
                  <a:solidFill>
                    <a:srgbClr val="FFFFFF"/>
                  </a:solidFill>
                  <a:latin typeface="Avenir"/>
                  <a:ea typeface="Avenir"/>
                  <a:cs typeface="Avenir"/>
                  <a:sym typeface="Avenir"/>
                </a:rPr>
                <a:t>Integration in external view</a:t>
              </a:r>
              <a:endParaRPr sz="3000"/>
            </a:p>
          </p:txBody>
        </p:sp>
      </p:grpSp>
      <p:grpSp>
        <p:nvGrpSpPr>
          <p:cNvPr id="256" name="Google Shape;256;g6081a6ce38_0_158"/>
          <p:cNvGrpSpPr/>
          <p:nvPr/>
        </p:nvGrpSpPr>
        <p:grpSpPr>
          <a:xfrm>
            <a:off x="1594058" y="7965472"/>
            <a:ext cx="15984370" cy="2054482"/>
            <a:chOff x="3814" y="68425"/>
            <a:chExt cx="8672076" cy="1375800"/>
          </a:xfrm>
        </p:grpSpPr>
        <p:sp>
          <p:nvSpPr>
            <p:cNvPr id="257" name="Google Shape;257;g6081a6ce38_0_158"/>
            <p:cNvSpPr/>
            <p:nvPr/>
          </p:nvSpPr>
          <p:spPr>
            <a:xfrm>
              <a:off x="3814" y="68425"/>
              <a:ext cx="1667700" cy="1375800"/>
            </a:xfrm>
            <a:prstGeom prst="roundRect">
              <a:avLst>
                <a:gd fmla="val 10000" name="adj"/>
              </a:avLst>
            </a:prstGeom>
            <a:solidFill>
              <a:srgbClr val="BFBF00"/>
            </a:solidFill>
            <a:ln>
              <a:noFill/>
            </a:ln>
            <a:effectLst>
              <a:outerShdw blurRad="38100" rotWithShape="0" dir="5400000" dist="254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p>
          </p:txBody>
        </p:sp>
        <p:sp>
          <p:nvSpPr>
            <p:cNvPr id="258" name="Google Shape;258;g6081a6ce38_0_158"/>
            <p:cNvSpPr txBox="1"/>
            <p:nvPr/>
          </p:nvSpPr>
          <p:spPr>
            <a:xfrm>
              <a:off x="44112" y="108723"/>
              <a:ext cx="1587000" cy="12954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FFFFFF"/>
                </a:buClr>
                <a:buSzPts val="1800"/>
                <a:buFont typeface="Avenir"/>
                <a:buNone/>
              </a:pPr>
              <a:r>
                <a:rPr b="0" i="0" lang="en-US" sz="3000" u="none" cap="none" strike="noStrike">
                  <a:solidFill>
                    <a:srgbClr val="FFFFFF"/>
                  </a:solidFill>
                  <a:latin typeface="Avenir"/>
                  <a:ea typeface="Avenir"/>
                  <a:cs typeface="Avenir"/>
                  <a:sym typeface="Avenir"/>
                </a:rPr>
                <a:t>Definition of the approach</a:t>
              </a:r>
              <a:endParaRPr sz="3000"/>
            </a:p>
          </p:txBody>
        </p:sp>
        <p:sp>
          <p:nvSpPr>
            <p:cNvPr id="259" name="Google Shape;259;g6081a6ce38_0_158"/>
            <p:cNvSpPr/>
            <p:nvPr/>
          </p:nvSpPr>
          <p:spPr>
            <a:xfrm>
              <a:off x="1838293" y="549559"/>
              <a:ext cx="353700" cy="413700"/>
            </a:xfrm>
            <a:prstGeom prst="rightArrow">
              <a:avLst>
                <a:gd fmla="val 60000" name="adj1"/>
                <a:gd fmla="val 50000" name="adj2"/>
              </a:avLst>
            </a:prstGeom>
            <a:solidFill>
              <a:srgbClr val="FFFF7F"/>
            </a:solidFill>
            <a:ln>
              <a:noFill/>
            </a:ln>
            <a:effectLst>
              <a:outerShdw blurRad="38100" rotWithShape="0" dir="5400000" dist="254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p>
          </p:txBody>
        </p:sp>
        <p:sp>
          <p:nvSpPr>
            <p:cNvPr id="260" name="Google Shape;260;g6081a6ce38_0_158"/>
            <p:cNvSpPr txBox="1"/>
            <p:nvPr/>
          </p:nvSpPr>
          <p:spPr>
            <a:xfrm>
              <a:off x="1838293" y="632277"/>
              <a:ext cx="247500" cy="248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700"/>
                <a:buFont typeface="Avenir"/>
                <a:buNone/>
              </a:pPr>
              <a:r>
                <a:t/>
              </a:r>
              <a:endParaRPr b="0" i="0" sz="3000" u="none" cap="none" strike="noStrike">
                <a:solidFill>
                  <a:srgbClr val="FFFFFF"/>
                </a:solidFill>
                <a:latin typeface="Avenir"/>
                <a:ea typeface="Avenir"/>
                <a:cs typeface="Avenir"/>
                <a:sym typeface="Avenir"/>
              </a:endParaRPr>
            </a:p>
          </p:txBody>
        </p:sp>
        <p:sp>
          <p:nvSpPr>
            <p:cNvPr id="261" name="Google Shape;261;g6081a6ce38_0_158"/>
            <p:cNvSpPr/>
            <p:nvPr/>
          </p:nvSpPr>
          <p:spPr>
            <a:xfrm>
              <a:off x="2338606" y="68425"/>
              <a:ext cx="1667700" cy="1375800"/>
            </a:xfrm>
            <a:prstGeom prst="roundRect">
              <a:avLst>
                <a:gd fmla="val 10000" name="adj"/>
              </a:avLst>
            </a:prstGeom>
            <a:solidFill>
              <a:srgbClr val="BFBF00"/>
            </a:solidFill>
            <a:ln>
              <a:noFill/>
            </a:ln>
            <a:effectLst>
              <a:outerShdw blurRad="38100" rotWithShape="0" dir="5400000" dist="254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p>
          </p:txBody>
        </p:sp>
        <p:sp>
          <p:nvSpPr>
            <p:cNvPr id="262" name="Google Shape;262;g6081a6ce38_0_158"/>
            <p:cNvSpPr txBox="1"/>
            <p:nvPr/>
          </p:nvSpPr>
          <p:spPr>
            <a:xfrm>
              <a:off x="2378904" y="108723"/>
              <a:ext cx="1587000" cy="12954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FFFFFF"/>
                </a:buClr>
                <a:buSzPts val="1800"/>
                <a:buFont typeface="Avenir"/>
                <a:buNone/>
              </a:pPr>
              <a:r>
                <a:rPr b="0" i="0" lang="en-US" sz="3000" u="none" cap="none" strike="noStrike">
                  <a:solidFill>
                    <a:srgbClr val="FFFFFF"/>
                  </a:solidFill>
                  <a:latin typeface="Avenir"/>
                  <a:ea typeface="Avenir"/>
                  <a:cs typeface="Avenir"/>
                  <a:sym typeface="Avenir"/>
                </a:rPr>
                <a:t>Workshop or interviews scheduling or survey set up</a:t>
              </a:r>
              <a:endParaRPr sz="3000"/>
            </a:p>
          </p:txBody>
        </p:sp>
        <p:sp>
          <p:nvSpPr>
            <p:cNvPr id="263" name="Google Shape;263;g6081a6ce38_0_158"/>
            <p:cNvSpPr/>
            <p:nvPr/>
          </p:nvSpPr>
          <p:spPr>
            <a:xfrm>
              <a:off x="4173085" y="549559"/>
              <a:ext cx="353700" cy="413700"/>
            </a:xfrm>
            <a:prstGeom prst="rightArrow">
              <a:avLst>
                <a:gd fmla="val 60000" name="adj1"/>
                <a:gd fmla="val 50000" name="adj2"/>
              </a:avLst>
            </a:prstGeom>
            <a:solidFill>
              <a:srgbClr val="FFFF7F"/>
            </a:solidFill>
            <a:ln>
              <a:noFill/>
            </a:ln>
            <a:effectLst>
              <a:outerShdw blurRad="38100" rotWithShape="0" dir="5400000" dist="254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p>
          </p:txBody>
        </p:sp>
        <p:sp>
          <p:nvSpPr>
            <p:cNvPr id="264" name="Google Shape;264;g6081a6ce38_0_158"/>
            <p:cNvSpPr txBox="1"/>
            <p:nvPr/>
          </p:nvSpPr>
          <p:spPr>
            <a:xfrm>
              <a:off x="4173085" y="632277"/>
              <a:ext cx="247500" cy="248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700"/>
                <a:buFont typeface="Avenir"/>
                <a:buNone/>
              </a:pPr>
              <a:r>
                <a:t/>
              </a:r>
              <a:endParaRPr b="0" i="0" sz="3000" u="none" cap="none" strike="noStrike">
                <a:solidFill>
                  <a:srgbClr val="FFFFFF"/>
                </a:solidFill>
                <a:latin typeface="Avenir"/>
                <a:ea typeface="Avenir"/>
                <a:cs typeface="Avenir"/>
                <a:sym typeface="Avenir"/>
              </a:endParaRPr>
            </a:p>
          </p:txBody>
        </p:sp>
        <p:sp>
          <p:nvSpPr>
            <p:cNvPr id="265" name="Google Shape;265;g6081a6ce38_0_158"/>
            <p:cNvSpPr/>
            <p:nvPr/>
          </p:nvSpPr>
          <p:spPr>
            <a:xfrm>
              <a:off x="4673398" y="68425"/>
              <a:ext cx="1667700" cy="1375800"/>
            </a:xfrm>
            <a:prstGeom prst="roundRect">
              <a:avLst>
                <a:gd fmla="val 10000" name="adj"/>
              </a:avLst>
            </a:prstGeom>
            <a:solidFill>
              <a:srgbClr val="BFBF00"/>
            </a:solidFill>
            <a:ln>
              <a:noFill/>
            </a:ln>
            <a:effectLst>
              <a:outerShdw blurRad="38100" rotWithShape="0" dir="5400000" dist="254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p>
          </p:txBody>
        </p:sp>
        <p:sp>
          <p:nvSpPr>
            <p:cNvPr id="266" name="Google Shape;266;g6081a6ce38_0_158"/>
            <p:cNvSpPr txBox="1"/>
            <p:nvPr/>
          </p:nvSpPr>
          <p:spPr>
            <a:xfrm>
              <a:off x="4713696" y="108723"/>
              <a:ext cx="1587000" cy="12954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FFFFFF"/>
                </a:buClr>
                <a:buSzPts val="1800"/>
                <a:buFont typeface="Avenir"/>
                <a:buNone/>
              </a:pPr>
              <a:r>
                <a:rPr b="0" i="0" lang="en-US" sz="3000" u="none" cap="none" strike="noStrike">
                  <a:solidFill>
                    <a:srgbClr val="FFFFFF"/>
                  </a:solidFill>
                  <a:latin typeface="Avenir"/>
                  <a:ea typeface="Avenir"/>
                  <a:cs typeface="Avenir"/>
                  <a:sym typeface="Avenir"/>
                </a:rPr>
                <a:t>Carrying out and analysis of the results</a:t>
              </a:r>
              <a:endParaRPr sz="3000"/>
            </a:p>
          </p:txBody>
        </p:sp>
        <p:sp>
          <p:nvSpPr>
            <p:cNvPr id="267" name="Google Shape;267;g6081a6ce38_0_158"/>
            <p:cNvSpPr/>
            <p:nvPr/>
          </p:nvSpPr>
          <p:spPr>
            <a:xfrm>
              <a:off x="6507877" y="549559"/>
              <a:ext cx="353700" cy="413700"/>
            </a:xfrm>
            <a:prstGeom prst="rightArrow">
              <a:avLst>
                <a:gd fmla="val 60000" name="adj1"/>
                <a:gd fmla="val 50000" name="adj2"/>
              </a:avLst>
            </a:prstGeom>
            <a:solidFill>
              <a:srgbClr val="FFFF7F"/>
            </a:solidFill>
            <a:ln>
              <a:noFill/>
            </a:ln>
            <a:effectLst>
              <a:outerShdw blurRad="38100" rotWithShape="0" dir="5400000" dist="254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p>
          </p:txBody>
        </p:sp>
        <p:sp>
          <p:nvSpPr>
            <p:cNvPr id="268" name="Google Shape;268;g6081a6ce38_0_158"/>
            <p:cNvSpPr txBox="1"/>
            <p:nvPr/>
          </p:nvSpPr>
          <p:spPr>
            <a:xfrm>
              <a:off x="6507877" y="632277"/>
              <a:ext cx="247500" cy="2481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700"/>
                <a:buFont typeface="Avenir"/>
                <a:buNone/>
              </a:pPr>
              <a:r>
                <a:t/>
              </a:r>
              <a:endParaRPr b="0" i="0" sz="3000" u="none" cap="none" strike="noStrike">
                <a:solidFill>
                  <a:srgbClr val="FFFFFF"/>
                </a:solidFill>
                <a:latin typeface="Avenir"/>
                <a:ea typeface="Avenir"/>
                <a:cs typeface="Avenir"/>
                <a:sym typeface="Avenir"/>
              </a:endParaRPr>
            </a:p>
          </p:txBody>
        </p:sp>
        <p:sp>
          <p:nvSpPr>
            <p:cNvPr id="269" name="Google Shape;269;g6081a6ce38_0_158"/>
            <p:cNvSpPr/>
            <p:nvPr/>
          </p:nvSpPr>
          <p:spPr>
            <a:xfrm>
              <a:off x="7008190" y="68425"/>
              <a:ext cx="1667700" cy="1375800"/>
            </a:xfrm>
            <a:prstGeom prst="roundRect">
              <a:avLst>
                <a:gd fmla="val 10000" name="adj"/>
              </a:avLst>
            </a:prstGeom>
            <a:solidFill>
              <a:srgbClr val="BFBF00"/>
            </a:solidFill>
            <a:ln>
              <a:noFill/>
            </a:ln>
            <a:effectLst>
              <a:outerShdw blurRad="38100" rotWithShape="0" dir="5400000" dist="254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3000"/>
            </a:p>
          </p:txBody>
        </p:sp>
        <p:sp>
          <p:nvSpPr>
            <p:cNvPr id="270" name="Google Shape;270;g6081a6ce38_0_158"/>
            <p:cNvSpPr txBox="1"/>
            <p:nvPr/>
          </p:nvSpPr>
          <p:spPr>
            <a:xfrm>
              <a:off x="7048488" y="108723"/>
              <a:ext cx="1587000" cy="12954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FFFFFF"/>
                </a:buClr>
                <a:buSzPts val="1800"/>
                <a:buFont typeface="Avenir"/>
                <a:buNone/>
              </a:pPr>
              <a:r>
                <a:rPr b="0" i="0" lang="en-US" sz="3000" u="none" cap="none" strike="noStrike">
                  <a:solidFill>
                    <a:srgbClr val="FFFFFF"/>
                  </a:solidFill>
                  <a:latin typeface="Avenir"/>
                  <a:ea typeface="Avenir"/>
                  <a:cs typeface="Avenir"/>
                  <a:sym typeface="Avenir"/>
                </a:rPr>
                <a:t>Integration in internal view</a:t>
              </a:r>
              <a:endParaRPr sz="3000"/>
            </a:p>
          </p:txBody>
        </p:sp>
      </p:grpSp>
      <p:sp>
        <p:nvSpPr>
          <p:cNvPr id="271" name="Google Shape;271;g6081a6ce38_0_158"/>
          <p:cNvSpPr txBox="1"/>
          <p:nvPr/>
        </p:nvSpPr>
        <p:spPr>
          <a:xfrm>
            <a:off x="1438517" y="1918920"/>
            <a:ext cx="17315100" cy="1149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25252"/>
              </a:buClr>
              <a:buSzPts val="2200"/>
              <a:buFont typeface="Avenir"/>
              <a:buNone/>
            </a:pPr>
            <a:r>
              <a:rPr b="1" i="0" lang="en-US" sz="3000" u="none" cap="none" strike="noStrike">
                <a:solidFill>
                  <a:srgbClr val="525252"/>
                </a:solidFill>
                <a:latin typeface="Avenir"/>
                <a:ea typeface="Avenir"/>
                <a:cs typeface="Avenir"/>
                <a:sym typeface="Avenir"/>
              </a:rPr>
              <a:t>External stakeholder view: based on Datamaran data </a:t>
            </a:r>
            <a:endParaRPr sz="3000"/>
          </a:p>
          <a:p>
            <a:pPr indent="0" lvl="0" marL="0" marR="0" rtl="0" algn="l">
              <a:lnSpc>
                <a:spcPct val="100000"/>
              </a:lnSpc>
              <a:spcBef>
                <a:spcPts val="0"/>
              </a:spcBef>
              <a:spcAft>
                <a:spcPts val="0"/>
              </a:spcAft>
              <a:buClr>
                <a:srgbClr val="525252"/>
              </a:buClr>
              <a:buSzPts val="2200"/>
              <a:buFont typeface="Avenir"/>
              <a:buNone/>
            </a:pPr>
            <a:r>
              <a:rPr b="1" i="1" lang="en-US" sz="3000" u="none" cap="none" strike="noStrike">
                <a:solidFill>
                  <a:srgbClr val="525252"/>
                </a:solidFill>
                <a:latin typeface="Avenir"/>
                <a:ea typeface="Avenir"/>
                <a:cs typeface="Avenir"/>
                <a:sym typeface="Avenir"/>
              </a:rPr>
              <a:t>Databases: Corporate reports, Regulations, Online news, Social media</a:t>
            </a:r>
            <a:endParaRPr sz="3000"/>
          </a:p>
        </p:txBody>
      </p:sp>
      <p:sp>
        <p:nvSpPr>
          <p:cNvPr id="272" name="Google Shape;272;g6081a6ce38_0_158"/>
          <p:cNvSpPr txBox="1"/>
          <p:nvPr/>
        </p:nvSpPr>
        <p:spPr>
          <a:xfrm>
            <a:off x="1296875" y="6868531"/>
            <a:ext cx="18342600" cy="1149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525252"/>
              </a:buClr>
              <a:buSzPts val="2200"/>
              <a:buFont typeface="Avenir"/>
              <a:buNone/>
            </a:pPr>
            <a:r>
              <a:rPr b="1" i="0" lang="en-US" sz="3000" u="none" cap="none" strike="noStrike">
                <a:solidFill>
                  <a:srgbClr val="525252"/>
                </a:solidFill>
                <a:latin typeface="Avenir"/>
                <a:ea typeface="Avenir"/>
                <a:cs typeface="Avenir"/>
                <a:sym typeface="Avenir"/>
              </a:rPr>
              <a:t>Internal stakeholder view: based on custom data, workshops, interviews or internal surveys</a:t>
            </a:r>
            <a:endParaRPr sz="3000"/>
          </a:p>
        </p:txBody>
      </p:sp>
      <p:sp>
        <p:nvSpPr>
          <p:cNvPr id="273" name="Google Shape;273;g6081a6ce38_0_158"/>
          <p:cNvSpPr/>
          <p:nvPr/>
        </p:nvSpPr>
        <p:spPr>
          <a:xfrm>
            <a:off x="17158633" y="3114807"/>
            <a:ext cx="831600" cy="3165600"/>
          </a:xfrm>
          <a:prstGeom prst="rightBracket">
            <a:avLst>
              <a:gd fmla="val 8333" name="adj"/>
            </a:avLst>
          </a:prstGeom>
          <a:noFill/>
          <a:ln cap="flat" cmpd="sng" w="38100">
            <a:solidFill>
              <a:srgbClr val="A7A7A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venir"/>
              <a:buNone/>
            </a:pPr>
            <a:r>
              <a:t/>
            </a:r>
            <a:endParaRPr b="0" i="0" sz="3000" u="none" cap="none" strike="noStrike">
              <a:solidFill>
                <a:srgbClr val="535353"/>
              </a:solidFill>
              <a:latin typeface="Avenir"/>
              <a:ea typeface="Avenir"/>
              <a:cs typeface="Avenir"/>
              <a:sym typeface="Avenir"/>
            </a:endParaRPr>
          </a:p>
        </p:txBody>
      </p:sp>
      <p:sp>
        <p:nvSpPr>
          <p:cNvPr id="274" name="Google Shape;274;g6081a6ce38_0_158"/>
          <p:cNvSpPr txBox="1"/>
          <p:nvPr/>
        </p:nvSpPr>
        <p:spPr>
          <a:xfrm>
            <a:off x="17990467" y="4413172"/>
            <a:ext cx="2833500" cy="45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25252"/>
              </a:buClr>
              <a:buSzPts val="2200"/>
              <a:buFont typeface="Avenir"/>
              <a:buNone/>
            </a:pPr>
            <a:r>
              <a:rPr b="1" i="0" lang="en-US" sz="3000" u="none" cap="none" strike="noStrike">
                <a:solidFill>
                  <a:srgbClr val="525252"/>
                </a:solidFill>
                <a:latin typeface="Avenir"/>
                <a:ea typeface="Avenir"/>
                <a:cs typeface="Avenir"/>
                <a:sym typeface="Avenir"/>
              </a:rPr>
              <a:t>Y-Axis</a:t>
            </a:r>
            <a:endParaRPr sz="3000"/>
          </a:p>
        </p:txBody>
      </p:sp>
      <p:sp>
        <p:nvSpPr>
          <p:cNvPr id="275" name="Google Shape;275;g6081a6ce38_0_158"/>
          <p:cNvSpPr/>
          <p:nvPr/>
        </p:nvSpPr>
        <p:spPr>
          <a:xfrm>
            <a:off x="17115965" y="7703208"/>
            <a:ext cx="831600" cy="2903100"/>
          </a:xfrm>
          <a:prstGeom prst="rightBracket">
            <a:avLst>
              <a:gd fmla="val 8333" name="adj"/>
            </a:avLst>
          </a:prstGeom>
          <a:noFill/>
          <a:ln cap="flat" cmpd="sng" w="38100">
            <a:solidFill>
              <a:srgbClr val="A7A7A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venir"/>
              <a:buNone/>
            </a:pPr>
            <a:r>
              <a:t/>
            </a:r>
            <a:endParaRPr b="0" i="0" sz="3000" u="none" cap="none" strike="noStrike">
              <a:solidFill>
                <a:srgbClr val="535353"/>
              </a:solidFill>
              <a:latin typeface="Avenir"/>
              <a:ea typeface="Avenir"/>
              <a:cs typeface="Avenir"/>
              <a:sym typeface="Avenir"/>
            </a:endParaRPr>
          </a:p>
        </p:txBody>
      </p:sp>
      <p:sp>
        <p:nvSpPr>
          <p:cNvPr id="276" name="Google Shape;276;g6081a6ce38_0_158"/>
          <p:cNvSpPr txBox="1"/>
          <p:nvPr/>
        </p:nvSpPr>
        <p:spPr>
          <a:xfrm>
            <a:off x="17650516" y="8725139"/>
            <a:ext cx="2833500" cy="45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25252"/>
              </a:buClr>
              <a:buSzPts val="2200"/>
              <a:buFont typeface="Avenir"/>
              <a:buNone/>
            </a:pPr>
            <a:r>
              <a:rPr b="1" i="0" lang="en-US" sz="3000" u="none" cap="none" strike="noStrike">
                <a:solidFill>
                  <a:srgbClr val="525252"/>
                </a:solidFill>
                <a:latin typeface="Avenir"/>
                <a:ea typeface="Avenir"/>
                <a:cs typeface="Avenir"/>
                <a:sym typeface="Avenir"/>
              </a:rPr>
              <a:t>X- Axis</a:t>
            </a:r>
            <a:endParaRPr sz="3000"/>
          </a:p>
        </p:txBody>
      </p:sp>
      <p:sp>
        <p:nvSpPr>
          <p:cNvPr id="277" name="Google Shape;277;g6081a6ce38_0_158"/>
          <p:cNvSpPr txBox="1"/>
          <p:nvPr/>
        </p:nvSpPr>
        <p:spPr>
          <a:xfrm>
            <a:off x="12177749" y="13405192"/>
            <a:ext cx="547200" cy="310800"/>
          </a:xfrm>
          <a:prstGeom prst="rect">
            <a:avLst/>
          </a:prstGeom>
          <a:noFill/>
          <a:ln>
            <a:noFill/>
          </a:ln>
        </p:spPr>
        <p:txBody>
          <a:bodyPr anchorCtr="0" anchor="t" bIns="0" lIns="0" spcFirstLastPara="1" rIns="0" wrap="square" tIns="0">
            <a:noAutofit/>
          </a:bodyPr>
          <a:lstStyle/>
          <a:p>
            <a:pPr indent="86993" lvl="0" marL="0" rtl="0" algn="l">
              <a:spcBef>
                <a:spcPts val="0"/>
              </a:spcBef>
              <a:spcAft>
                <a:spcPts val="0"/>
              </a:spcAft>
              <a:buNone/>
            </a:pPr>
            <a:fld id="{00000000-1234-1234-1234-123412341234}" type="slidenum">
              <a:rPr lang="en-US" sz="2800">
                <a:solidFill>
                  <a:srgbClr val="AEAFAF"/>
                </a:solidFill>
                <a:latin typeface="Helvetica Neue"/>
                <a:ea typeface="Helvetica Neue"/>
                <a:cs typeface="Helvetica Neue"/>
                <a:sym typeface="Helvetica Neue"/>
              </a:rPr>
              <a:t>‹#›</a:t>
            </a:fld>
            <a:endParaRPr sz="2800">
              <a:solidFill>
                <a:srgbClr val="AEAFAF"/>
              </a:solidFill>
              <a:latin typeface="Helvetica Neue"/>
              <a:ea typeface="Helvetica Neue"/>
              <a:cs typeface="Helvetica Neue"/>
              <a:sym typeface="Helvetica Neue"/>
            </a:endParaRPr>
          </a:p>
        </p:txBody>
      </p:sp>
      <p:sp>
        <p:nvSpPr>
          <p:cNvPr id="278" name="Google Shape;278;g6081a6ce38_0_158"/>
          <p:cNvSpPr/>
          <p:nvPr/>
        </p:nvSpPr>
        <p:spPr>
          <a:xfrm>
            <a:off x="19639475" y="5614352"/>
            <a:ext cx="3493200" cy="2487300"/>
          </a:xfrm>
          <a:prstGeom prst="roundRect">
            <a:avLst>
              <a:gd fmla="val 9395" name="adj"/>
            </a:avLst>
          </a:prstGeom>
          <a:solidFill>
            <a:srgbClr val="F97F00"/>
          </a:solidFill>
          <a:ln>
            <a:noFill/>
          </a:ln>
          <a:effectLst>
            <a:outerShdw blurRad="40000" rotWithShape="0" dir="5400000" dist="23000">
              <a:srgbClr val="000000">
                <a:alpha val="3490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FFFFFF"/>
              </a:buClr>
              <a:buSzPts val="1800"/>
              <a:buFont typeface="Avenir"/>
              <a:buNone/>
            </a:pPr>
            <a:r>
              <a:rPr b="0" i="0" lang="en-US" sz="3000" u="none" cap="none" strike="noStrike">
                <a:solidFill>
                  <a:srgbClr val="FFFFFF"/>
                </a:solidFill>
                <a:latin typeface="Avenir"/>
                <a:ea typeface="Avenir"/>
                <a:cs typeface="Avenir"/>
                <a:sym typeface="Avenir"/>
              </a:rPr>
              <a:t>Presentation of the Matrix to an internal decision-making body</a:t>
            </a:r>
            <a:endParaRPr b="0" i="0" sz="3000" u="none" cap="none" strike="noStrike">
              <a:solidFill>
                <a:srgbClr val="FFFFFF"/>
              </a:solidFill>
              <a:latin typeface="Avenir"/>
              <a:ea typeface="Avenir"/>
              <a:cs typeface="Avenir"/>
              <a:sym typeface="Avenir"/>
            </a:endParaRPr>
          </a:p>
        </p:txBody>
      </p:sp>
      <p:sp>
        <p:nvSpPr>
          <p:cNvPr id="279" name="Google Shape;279;g6081a6ce38_0_158"/>
          <p:cNvSpPr/>
          <p:nvPr/>
        </p:nvSpPr>
        <p:spPr>
          <a:xfrm>
            <a:off x="3344314" y="11096099"/>
            <a:ext cx="18729600" cy="2619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74369"/>
              </a:buClr>
              <a:buSzPts val="5400"/>
              <a:buFont typeface="Avenir"/>
              <a:buNone/>
            </a:pPr>
            <a:r>
              <a:rPr b="1" i="0" lang="en-US" sz="6000" u="none" cap="none" strike="noStrike">
                <a:solidFill>
                  <a:srgbClr val="C74369"/>
                </a:solidFill>
                <a:latin typeface="Montserrat"/>
                <a:ea typeface="Montserrat"/>
                <a:cs typeface="Montserrat"/>
                <a:sym typeface="Montserrat"/>
              </a:rPr>
              <a:t>Customize based on your own process</a:t>
            </a:r>
            <a:endParaRPr sz="6000">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g6081a6ce38_0_168"/>
          <p:cNvSpPr txBox="1"/>
          <p:nvPr>
            <p:ph idx="1" type="body"/>
          </p:nvPr>
        </p:nvSpPr>
        <p:spPr>
          <a:xfrm>
            <a:off x="2448459" y="127353"/>
            <a:ext cx="19128300" cy="976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lt1"/>
              </a:buClr>
              <a:buSzPts val="3200"/>
              <a:buFont typeface="Montserrat"/>
              <a:buNone/>
            </a:pPr>
            <a:r>
              <a:rPr b="1" lang="en-US">
                <a:latin typeface="Montserrat"/>
                <a:ea typeface="Montserrat"/>
                <a:cs typeface="Montserrat"/>
                <a:sym typeface="Montserrat"/>
              </a:rPr>
              <a:t>Explanation of Datamaran sources’ scope</a:t>
            </a:r>
            <a:endParaRPr/>
          </a:p>
        </p:txBody>
      </p:sp>
      <p:sp>
        <p:nvSpPr>
          <p:cNvPr id="285" name="Google Shape;285;g6081a6ce38_0_168"/>
          <p:cNvSpPr txBox="1"/>
          <p:nvPr/>
        </p:nvSpPr>
        <p:spPr>
          <a:xfrm>
            <a:off x="2544004" y="2759098"/>
            <a:ext cx="19296000" cy="7412400"/>
          </a:xfrm>
          <a:prstGeom prst="rect">
            <a:avLst/>
          </a:prstGeom>
          <a:noFill/>
          <a:ln>
            <a:noFill/>
          </a:ln>
        </p:spPr>
        <p:txBody>
          <a:bodyPr anchorCtr="0" anchor="t" bIns="45700" lIns="91425" spcFirstLastPara="1" rIns="91425" wrap="square" tIns="45700">
            <a:noAutofit/>
          </a:bodyPr>
          <a:lstStyle/>
          <a:p>
            <a:pPr indent="-539750" lvl="0" marL="457200" marR="0" rtl="0" algn="l">
              <a:lnSpc>
                <a:spcPct val="100000"/>
              </a:lnSpc>
              <a:spcBef>
                <a:spcPts val="0"/>
              </a:spcBef>
              <a:spcAft>
                <a:spcPts val="0"/>
              </a:spcAft>
              <a:buClr>
                <a:srgbClr val="1FB3B1"/>
              </a:buClr>
              <a:buSzPts val="3500"/>
              <a:buFont typeface="Avenir"/>
              <a:buAutoNum type="arabicPeriod"/>
            </a:pPr>
            <a:r>
              <a:rPr b="1" i="0" lang="en-US" sz="3500" u="none" cap="none" strike="noStrike">
                <a:solidFill>
                  <a:srgbClr val="1FB3B1"/>
                </a:solidFill>
                <a:latin typeface="Avenir"/>
                <a:ea typeface="Avenir"/>
                <a:cs typeface="Avenir"/>
                <a:sym typeface="Avenir"/>
              </a:rPr>
              <a:t>List of companies included in the Benchmark</a:t>
            </a:r>
            <a:endParaRPr b="1" sz="3500">
              <a:latin typeface="Avenir"/>
              <a:ea typeface="Avenir"/>
              <a:cs typeface="Avenir"/>
              <a:sym typeface="Avenir"/>
            </a:endParaRPr>
          </a:p>
          <a:p>
            <a:pPr indent="-317500" lvl="0" marL="457200" marR="0" rtl="0" algn="l">
              <a:lnSpc>
                <a:spcPct val="100000"/>
              </a:lnSpc>
              <a:spcBef>
                <a:spcPts val="1576"/>
              </a:spcBef>
              <a:spcAft>
                <a:spcPts val="0"/>
              </a:spcAft>
              <a:buClr>
                <a:srgbClr val="000000"/>
              </a:buClr>
              <a:buSzPts val="2200"/>
              <a:buFont typeface="Helvetica Neue"/>
              <a:buNone/>
            </a:pPr>
            <a:r>
              <a:t/>
            </a:r>
            <a:endParaRPr b="1" i="0" sz="3500" u="none" cap="none" strike="noStrike">
              <a:solidFill>
                <a:srgbClr val="1FB3B1"/>
              </a:solidFill>
              <a:latin typeface="Avenir"/>
              <a:ea typeface="Avenir"/>
              <a:cs typeface="Avenir"/>
              <a:sym typeface="Avenir"/>
            </a:endParaRPr>
          </a:p>
          <a:p>
            <a:pPr indent="-539750" lvl="0" marL="457200" marR="0" rtl="0" algn="l">
              <a:lnSpc>
                <a:spcPct val="100000"/>
              </a:lnSpc>
              <a:spcBef>
                <a:spcPts val="1576"/>
              </a:spcBef>
              <a:spcAft>
                <a:spcPts val="0"/>
              </a:spcAft>
              <a:buClr>
                <a:srgbClr val="1FB3B1"/>
              </a:buClr>
              <a:buSzPts val="3500"/>
              <a:buFont typeface="Avenir"/>
              <a:buAutoNum type="arabicPeriod"/>
            </a:pPr>
            <a:r>
              <a:rPr b="1" i="0" lang="en-US" sz="3500" u="none" cap="none" strike="noStrike">
                <a:solidFill>
                  <a:srgbClr val="1FB3B1"/>
                </a:solidFill>
                <a:latin typeface="Avenir"/>
                <a:ea typeface="Avenir"/>
                <a:cs typeface="Avenir"/>
                <a:sym typeface="Avenir"/>
              </a:rPr>
              <a:t>Voluntary and mandatory regulation </a:t>
            </a:r>
            <a:r>
              <a:rPr b="1" i="0" lang="en-US" sz="3500" u="none" cap="none" strike="noStrike">
                <a:solidFill>
                  <a:srgbClr val="525252"/>
                </a:solidFill>
                <a:latin typeface="Avenir"/>
                <a:ea typeface="Avenir"/>
                <a:cs typeface="Avenir"/>
                <a:sym typeface="Avenir"/>
              </a:rPr>
              <a:t>- List of countries included in the Regulatory analysis</a:t>
            </a:r>
            <a:endParaRPr b="1" sz="3500">
              <a:latin typeface="Avenir"/>
              <a:ea typeface="Avenir"/>
              <a:cs typeface="Avenir"/>
              <a:sym typeface="Avenir"/>
            </a:endParaRPr>
          </a:p>
          <a:p>
            <a:pPr indent="-317500" lvl="0" marL="457200" marR="0" rtl="0" algn="l">
              <a:lnSpc>
                <a:spcPct val="100000"/>
              </a:lnSpc>
              <a:spcBef>
                <a:spcPts val="1576"/>
              </a:spcBef>
              <a:spcAft>
                <a:spcPts val="0"/>
              </a:spcAft>
              <a:buClr>
                <a:srgbClr val="000000"/>
              </a:buClr>
              <a:buSzPts val="2200"/>
              <a:buFont typeface="Helvetica Neue"/>
              <a:buNone/>
            </a:pPr>
            <a:r>
              <a:t/>
            </a:r>
            <a:endParaRPr b="1" i="0" sz="3500" u="none" cap="none" strike="noStrike">
              <a:solidFill>
                <a:srgbClr val="525252"/>
              </a:solidFill>
              <a:latin typeface="Avenir"/>
              <a:ea typeface="Avenir"/>
              <a:cs typeface="Avenir"/>
              <a:sym typeface="Avenir"/>
            </a:endParaRPr>
          </a:p>
          <a:p>
            <a:pPr indent="-539750" lvl="0" marL="457200" marR="0" rtl="0" algn="l">
              <a:lnSpc>
                <a:spcPct val="100000"/>
              </a:lnSpc>
              <a:spcBef>
                <a:spcPts val="1576"/>
              </a:spcBef>
              <a:spcAft>
                <a:spcPts val="0"/>
              </a:spcAft>
              <a:buClr>
                <a:srgbClr val="1FB3B1"/>
              </a:buClr>
              <a:buSzPts val="3500"/>
              <a:buFont typeface="Avenir"/>
              <a:buAutoNum type="arabicPeriod"/>
            </a:pPr>
            <a:r>
              <a:rPr b="1" i="0" lang="en-US" sz="3500" u="none" cap="none" strike="noStrike">
                <a:solidFill>
                  <a:srgbClr val="1FB3B1"/>
                </a:solidFill>
                <a:latin typeface="Avenir"/>
                <a:ea typeface="Avenir"/>
                <a:cs typeface="Avenir"/>
                <a:sym typeface="Avenir"/>
              </a:rPr>
              <a:t>Newsflow: </a:t>
            </a:r>
            <a:r>
              <a:rPr b="1" i="0" lang="en-US" sz="3500" u="none" cap="none" strike="noStrike">
                <a:solidFill>
                  <a:srgbClr val="525252"/>
                </a:solidFill>
                <a:latin typeface="Avenir"/>
                <a:ea typeface="Avenir"/>
                <a:cs typeface="Avenir"/>
                <a:sym typeface="Avenir"/>
              </a:rPr>
              <a:t>List of industries included</a:t>
            </a:r>
            <a:endParaRPr b="1" i="0" sz="3500" u="none" cap="none" strike="noStrike">
              <a:solidFill>
                <a:srgbClr val="525252"/>
              </a:solidFill>
              <a:latin typeface="Avenir"/>
              <a:ea typeface="Avenir"/>
              <a:cs typeface="Avenir"/>
              <a:sym typeface="Avenir"/>
            </a:endParaRPr>
          </a:p>
          <a:p>
            <a:pPr indent="-317500" lvl="0" marL="457200" marR="0" rtl="0" algn="l">
              <a:lnSpc>
                <a:spcPct val="100000"/>
              </a:lnSpc>
              <a:spcBef>
                <a:spcPts val="1576"/>
              </a:spcBef>
              <a:spcAft>
                <a:spcPts val="0"/>
              </a:spcAft>
              <a:buClr>
                <a:srgbClr val="000000"/>
              </a:buClr>
              <a:buSzPts val="2200"/>
              <a:buFont typeface="Helvetica Neue"/>
              <a:buNone/>
            </a:pPr>
            <a:r>
              <a:t/>
            </a:r>
            <a:endParaRPr b="1" i="0" sz="3500" u="none" cap="none" strike="noStrike">
              <a:solidFill>
                <a:srgbClr val="525252"/>
              </a:solidFill>
              <a:latin typeface="Avenir"/>
              <a:ea typeface="Avenir"/>
              <a:cs typeface="Avenir"/>
              <a:sym typeface="Avenir"/>
            </a:endParaRPr>
          </a:p>
          <a:p>
            <a:pPr indent="-539750" lvl="0" marL="457200" marR="0" rtl="0" algn="l">
              <a:lnSpc>
                <a:spcPct val="100000"/>
              </a:lnSpc>
              <a:spcBef>
                <a:spcPts val="1576"/>
              </a:spcBef>
              <a:spcAft>
                <a:spcPts val="0"/>
              </a:spcAft>
              <a:buClr>
                <a:srgbClr val="1FB3B1"/>
              </a:buClr>
              <a:buSzPts val="3500"/>
              <a:buFont typeface="Avenir"/>
              <a:buAutoNum type="arabicPeriod"/>
            </a:pPr>
            <a:r>
              <a:rPr b="1" i="0" lang="en-US" sz="3500" u="none" cap="none" strike="noStrike">
                <a:solidFill>
                  <a:srgbClr val="1FB3B1"/>
                </a:solidFill>
                <a:latin typeface="Avenir"/>
                <a:ea typeface="Avenir"/>
                <a:cs typeface="Avenir"/>
                <a:sym typeface="Avenir"/>
              </a:rPr>
              <a:t>Social media (Twitter): </a:t>
            </a:r>
            <a:r>
              <a:rPr b="1" i="0" lang="en-US" sz="3500" u="none" cap="none" strike="noStrike">
                <a:solidFill>
                  <a:srgbClr val="525252"/>
                </a:solidFill>
                <a:latin typeface="Avenir"/>
                <a:ea typeface="Avenir"/>
                <a:cs typeface="Avenir"/>
                <a:sym typeface="Avenir"/>
              </a:rPr>
              <a:t>Global data</a:t>
            </a:r>
            <a:endParaRPr b="1" sz="3500">
              <a:latin typeface="Avenir"/>
              <a:ea typeface="Avenir"/>
              <a:cs typeface="Avenir"/>
              <a:sym typeface="Avenir"/>
            </a:endParaRPr>
          </a:p>
          <a:p>
            <a:pPr indent="-317500" lvl="0" marL="457200" marR="0" rtl="0" algn="l">
              <a:lnSpc>
                <a:spcPct val="100000"/>
              </a:lnSpc>
              <a:spcBef>
                <a:spcPts val="1576"/>
              </a:spcBef>
              <a:spcAft>
                <a:spcPts val="0"/>
              </a:spcAft>
              <a:buClr>
                <a:srgbClr val="000000"/>
              </a:buClr>
              <a:buSzPts val="2200"/>
              <a:buFont typeface="Helvetica Neue"/>
              <a:buNone/>
            </a:pPr>
            <a:r>
              <a:t/>
            </a:r>
            <a:endParaRPr b="1" i="0" sz="3500" u="none" cap="none" strike="noStrike">
              <a:solidFill>
                <a:srgbClr val="525252"/>
              </a:solidFill>
              <a:latin typeface="Avenir"/>
              <a:ea typeface="Avenir"/>
              <a:cs typeface="Avenir"/>
              <a:sym typeface="Avenir"/>
            </a:endParaRPr>
          </a:p>
          <a:p>
            <a:pPr indent="-317500" lvl="0" marL="457200" marR="0" rtl="0" algn="l">
              <a:lnSpc>
                <a:spcPct val="100000"/>
              </a:lnSpc>
              <a:spcBef>
                <a:spcPts val="1576"/>
              </a:spcBef>
              <a:spcAft>
                <a:spcPts val="0"/>
              </a:spcAft>
              <a:buClr>
                <a:srgbClr val="000000"/>
              </a:buClr>
              <a:buSzPts val="2200"/>
              <a:buFont typeface="Helvetica Neue"/>
              <a:buNone/>
            </a:pPr>
            <a:r>
              <a:t/>
            </a:r>
            <a:endParaRPr b="1" i="0" sz="3500" u="none" cap="none" strike="noStrike">
              <a:solidFill>
                <a:srgbClr val="A7A7A7"/>
              </a:solidFill>
              <a:latin typeface="Avenir"/>
              <a:ea typeface="Avenir"/>
              <a:cs typeface="Avenir"/>
              <a:sym typeface="Avenir"/>
            </a:endParaRPr>
          </a:p>
        </p:txBody>
      </p:sp>
      <p:sp>
        <p:nvSpPr>
          <p:cNvPr id="286" name="Google Shape;286;g6081a6ce38_0_168"/>
          <p:cNvSpPr/>
          <p:nvPr/>
        </p:nvSpPr>
        <p:spPr>
          <a:xfrm>
            <a:off x="3685443" y="8329571"/>
            <a:ext cx="16890600" cy="4947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74369"/>
              </a:buClr>
              <a:buSzPts val="5400"/>
              <a:buFont typeface="Avenir"/>
              <a:buNone/>
            </a:pPr>
            <a:r>
              <a:rPr b="1" i="0" lang="en-US" sz="6000" u="none" cap="none" strike="noStrike">
                <a:solidFill>
                  <a:srgbClr val="C74369"/>
                </a:solidFill>
                <a:latin typeface="Montserrat"/>
                <a:ea typeface="Montserrat"/>
                <a:cs typeface="Montserrat"/>
                <a:sym typeface="Montserrat"/>
              </a:rPr>
              <a:t>Copy and paste the accurate data, based on the choices you made when working on your materiality analysis</a:t>
            </a:r>
            <a:endParaRPr b="1" i="0" sz="6000" u="none" cap="none" strike="noStrike">
              <a:solidFill>
                <a:srgbClr val="C74369"/>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